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Kollektif Bold" charset="1" panose="020B0604020101010102"/>
      <p:regular r:id="rId20"/>
    </p:embeddedFont>
    <p:embeddedFont>
      <p:font typeface="DM Sans" charset="1" panose="00000000000000000000"/>
      <p:regular r:id="rId21"/>
    </p:embeddedFont>
    <p:embeddedFont>
      <p:font typeface="DM Sans Bold" charset="1" panose="00000000000000000000"/>
      <p:regular r:id="rId22"/>
    </p:embeddedFont>
    <p:embeddedFont>
      <p:font typeface="Archivo Black" charset="1" panose="020B0A03020202020B04"/>
      <p:regular r:id="rId23"/>
    </p:embeddedFont>
    <p:embeddedFont>
      <p:font typeface="Montserrat Light" charset="1" panose="00000400000000000000"/>
      <p:regular r:id="rId24"/>
    </p:embeddedFont>
    <p:embeddedFont>
      <p:font typeface="Montserrat Light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jpe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1386843" y="7201845"/>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6" id="6"/>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sp>
        <p:nvSpPr>
          <p:cNvPr name="TextBox 8" id="8"/>
          <p:cNvSpPr txBox="true"/>
          <p:nvPr/>
        </p:nvSpPr>
        <p:spPr>
          <a:xfrm rot="0">
            <a:off x="3486377" y="3940175"/>
            <a:ext cx="11315247" cy="1330324"/>
          </a:xfrm>
          <a:prstGeom prst="rect">
            <a:avLst/>
          </a:prstGeom>
        </p:spPr>
        <p:txBody>
          <a:bodyPr anchor="t" rtlCol="false" tIns="0" lIns="0" bIns="0" rIns="0">
            <a:spAutoFit/>
          </a:bodyPr>
          <a:lstStyle/>
          <a:p>
            <a:pPr algn="ctr">
              <a:lnSpc>
                <a:spcPts val="9999"/>
              </a:lnSpc>
            </a:pPr>
            <a:r>
              <a:rPr lang="en-US" sz="9999">
                <a:solidFill>
                  <a:srgbClr val="227C9D"/>
                </a:solidFill>
                <a:latin typeface="Kollektif Bold"/>
                <a:ea typeface="Kollektif Bold"/>
                <a:cs typeface="Kollektif Bold"/>
                <a:sym typeface="Kollektif Bold"/>
              </a:rPr>
              <a:t>MUSIC PROJECT</a:t>
            </a:r>
          </a:p>
        </p:txBody>
      </p:sp>
      <p:sp>
        <p:nvSpPr>
          <p:cNvPr name="TextBox 9" id="9"/>
          <p:cNvSpPr txBox="true"/>
          <p:nvPr/>
        </p:nvSpPr>
        <p:spPr>
          <a:xfrm rot="0">
            <a:off x="5545397" y="5274722"/>
            <a:ext cx="7197206" cy="523246"/>
          </a:xfrm>
          <a:prstGeom prst="rect">
            <a:avLst/>
          </a:prstGeom>
        </p:spPr>
        <p:txBody>
          <a:bodyPr anchor="t" rtlCol="false" tIns="0" lIns="0" bIns="0" rIns="0">
            <a:spAutoFit/>
          </a:bodyPr>
          <a:lstStyle/>
          <a:p>
            <a:pPr algn="ctr">
              <a:lnSpc>
                <a:spcPts val="4070"/>
              </a:lnSpc>
            </a:pPr>
            <a:r>
              <a:rPr lang="en-US" sz="3700">
                <a:solidFill>
                  <a:srgbClr val="545454"/>
                </a:solidFill>
                <a:latin typeface="DM Sans"/>
                <a:ea typeface="DM Sans"/>
                <a:cs typeface="DM Sans"/>
                <a:sym typeface="DM Sans"/>
              </a:rPr>
              <a:t>by Moin Dorje Tamang</a:t>
            </a:r>
          </a:p>
        </p:txBody>
      </p:sp>
      <p:sp>
        <p:nvSpPr>
          <p:cNvPr name="Freeform 10" id="10"/>
          <p:cNvSpPr/>
          <p:nvPr/>
        </p:nvSpPr>
        <p:spPr>
          <a:xfrm flipH="false" flipV="false" rot="-10800000">
            <a:off x="9525" y="63583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83809" y="63869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0" y="74707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0"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1083809"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0800000">
            <a:off x="1083809" y="962372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10800000">
            <a:off x="3321750"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321750" y="74993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5400000">
            <a:off x="4405559"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237941"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3321750"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5400000">
            <a:off x="0" y="96383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5400000">
            <a:off x="15470622"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5400000">
            <a:off x="16554431" y="0"/>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true" flipV="true" rot="0">
            <a:off x="17638239"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5400000">
            <a:off x="14386813"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5400000">
            <a:off x="15470622"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6554431" y="2167618"/>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5400000">
            <a:off x="17638239"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true" flipV="true" rot="5400000">
            <a:off x="17638239" y="2167618"/>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true" flipV="true" rot="0">
            <a:off x="15470622" y="4433486"/>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true" flipV="true" rot="5400000">
            <a:off x="16554431" y="4433486"/>
            <a:ext cx="1083809" cy="1083809"/>
          </a:xfrm>
          <a:custGeom>
            <a:avLst/>
            <a:gdLst/>
            <a:ahLst/>
            <a:cxnLst/>
            <a:rect r="r" b="b" t="t" l="l"/>
            <a:pathLst>
              <a:path h="1083809" w="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2" id="32"/>
          <p:cNvGrpSpPr/>
          <p:nvPr/>
        </p:nvGrpSpPr>
        <p:grpSpPr>
          <a:xfrm rot="2700000">
            <a:off x="-1376391" y="-3093321"/>
            <a:ext cx="7415398" cy="3565095"/>
            <a:chOff x="0" y="0"/>
            <a:chExt cx="660400" cy="317500"/>
          </a:xfrm>
        </p:grpSpPr>
        <p:sp>
          <p:nvSpPr>
            <p:cNvPr name="Freeform 33" id="3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4" id="3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5" id="35"/>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36" id="36"/>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37" id="37"/>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38" id="38"/>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39" id="39"/>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40" id="40"/>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41" id="41"/>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42" id="42"/>
          <p:cNvSpPr/>
          <p:nvPr/>
        </p:nvSpPr>
        <p:spPr>
          <a:xfrm>
            <a:off x="-2509797" y="905760"/>
            <a:ext cx="2628598" cy="2671969"/>
          </a:xfrm>
          <a:prstGeom prst="line">
            <a:avLst/>
          </a:prstGeom>
          <a:ln cap="flat" w="28575">
            <a:solidFill>
              <a:srgbClr val="8CA9AD"/>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54909" y="-371183"/>
            <a:ext cx="4799266" cy="10658183"/>
          </a:xfrm>
          <a:custGeom>
            <a:avLst/>
            <a:gdLst/>
            <a:ahLst/>
            <a:cxnLst/>
            <a:rect r="r" b="b" t="t" l="l"/>
            <a:pathLst>
              <a:path h="10658183" w="4799266">
                <a:moveTo>
                  <a:pt x="0" y="0"/>
                </a:moveTo>
                <a:lnTo>
                  <a:pt x="4799266" y="0"/>
                </a:lnTo>
                <a:lnTo>
                  <a:pt x="4799266" y="10658183"/>
                </a:lnTo>
                <a:lnTo>
                  <a:pt x="0" y="10658183"/>
                </a:lnTo>
                <a:lnTo>
                  <a:pt x="0" y="0"/>
                </a:lnTo>
                <a:close/>
              </a:path>
            </a:pathLst>
          </a:custGeom>
          <a:blipFill>
            <a:blip r:embed="rId3"/>
            <a:stretch>
              <a:fillRect l="-121933" t="0" r="-111394" b="0"/>
            </a:stretch>
          </a:blipFill>
        </p:spPr>
      </p:sp>
      <p:sp>
        <p:nvSpPr>
          <p:cNvPr name="TextBox 7" id="7"/>
          <p:cNvSpPr txBox="true"/>
          <p:nvPr/>
        </p:nvSpPr>
        <p:spPr>
          <a:xfrm rot="0">
            <a:off x="5631986" y="185753"/>
            <a:ext cx="12461400" cy="1195570"/>
          </a:xfrm>
          <a:prstGeom prst="rect">
            <a:avLst/>
          </a:prstGeom>
        </p:spPr>
        <p:txBody>
          <a:bodyPr anchor="t" rtlCol="false" tIns="0" lIns="0" bIns="0" rIns="0">
            <a:spAutoFit/>
          </a:bodyPr>
          <a:lstStyle/>
          <a:p>
            <a:pPr algn="l" marL="0" indent="0" lvl="0">
              <a:lnSpc>
                <a:spcPts val="3151"/>
              </a:lnSpc>
              <a:spcBef>
                <a:spcPct val="0"/>
              </a:spcBef>
            </a:pPr>
            <a:r>
              <a:rPr lang="en-US" sz="2283" spc="79">
                <a:solidFill>
                  <a:srgbClr val="010101"/>
                </a:solidFill>
                <a:latin typeface="Archivo Black"/>
                <a:ea typeface="Archivo Black"/>
                <a:cs typeface="Archivo Black"/>
                <a:sym typeface="Archivo Black"/>
              </a:rPr>
              <a:t>Q2: LET'S INVITE THE ARTISTS WHO HAVE WRITTEN THE MOST ROCK MUSIC IN OUR DATASET. WRITE A QUERY THAT RETURNS THE ARTIST NAME AND TOTAL TRACK COUNT OF THE TOP 10 ROCK BANDS.</a:t>
            </a:r>
          </a:p>
        </p:txBody>
      </p:sp>
      <p:sp>
        <p:nvSpPr>
          <p:cNvPr name="TextBox 8" id="8"/>
          <p:cNvSpPr txBox="true"/>
          <p:nvPr/>
        </p:nvSpPr>
        <p:spPr>
          <a:xfrm rot="0">
            <a:off x="5631986" y="2558247"/>
            <a:ext cx="10915737" cy="4341938"/>
          </a:xfrm>
          <a:prstGeom prst="rect">
            <a:avLst/>
          </a:prstGeom>
        </p:spPr>
        <p:txBody>
          <a:bodyPr anchor="t" rtlCol="false" tIns="0" lIns="0" bIns="0" rIns="0">
            <a:spAutoFit/>
          </a:bodyPr>
          <a:lstStyle/>
          <a:p>
            <a:pPr algn="just">
              <a:lnSpc>
                <a:spcPts val="3236"/>
              </a:lnSpc>
            </a:pPr>
            <a:r>
              <a:rPr lang="en-US" sz="2345" spc="229">
                <a:solidFill>
                  <a:srgbClr val="000000"/>
                </a:solidFill>
                <a:latin typeface="Montserrat Light"/>
                <a:ea typeface="Montserrat Light"/>
                <a:cs typeface="Montserrat Light"/>
                <a:sym typeface="Montserrat Light"/>
              </a:rPr>
              <a:t>Here are the 8 artists who have created the highest number of rock music albums: AC/DC (18), Aerosmith (15), Audioslave (14), Led Zeppelin (14), Alanis Morissette (13), Alice In Chains (12), Frank Zappa &amp; Captain Beefheart (9), Accept (4).</a:t>
            </a:r>
          </a:p>
          <a:p>
            <a:pPr algn="l">
              <a:lnSpc>
                <a:spcPts val="2960"/>
              </a:lnSpc>
            </a:pPr>
          </a:p>
          <a:p>
            <a:pPr algn="l">
              <a:lnSpc>
                <a:spcPts val="2960"/>
              </a:lnSpc>
            </a:pPr>
          </a:p>
          <a:p>
            <a:pPr algn="l">
              <a:lnSpc>
                <a:spcPts val="2960"/>
              </a:lnSpc>
            </a:pPr>
          </a:p>
          <a:p>
            <a:pPr algn="l">
              <a:lnSpc>
                <a:spcPts val="2960"/>
              </a:lnSpc>
            </a:pPr>
          </a:p>
          <a:p>
            <a:pPr algn="l">
              <a:lnSpc>
                <a:spcPts val="2960"/>
              </a:lnSpc>
            </a:pPr>
          </a:p>
          <a:p>
            <a:pPr algn="l">
              <a:lnSpc>
                <a:spcPts val="2960"/>
              </a:lnSpc>
            </a:pPr>
          </a:p>
          <a:p>
            <a:pPr algn="l">
              <a:lnSpc>
                <a:spcPts val="3840"/>
              </a:lnSpc>
            </a:pPr>
          </a:p>
        </p:txBody>
      </p:sp>
      <p:sp>
        <p:nvSpPr>
          <p:cNvPr name="TextBox 9" id="9"/>
          <p:cNvSpPr txBox="true"/>
          <p:nvPr/>
        </p:nvSpPr>
        <p:spPr>
          <a:xfrm rot="0">
            <a:off x="5631986" y="6862084"/>
            <a:ext cx="11766328" cy="2555833"/>
          </a:xfrm>
          <a:prstGeom prst="rect">
            <a:avLst/>
          </a:prstGeom>
        </p:spPr>
        <p:txBody>
          <a:bodyPr anchor="t" rtlCol="false" tIns="0" lIns="0" bIns="0" rIns="0">
            <a:spAutoFit/>
          </a:bodyPr>
          <a:lstStyle/>
          <a:p>
            <a:pPr algn="just">
              <a:lnSpc>
                <a:spcPts val="3291"/>
              </a:lnSpc>
            </a:pPr>
            <a:r>
              <a:rPr lang="en-US" sz="2384" spc="233">
                <a:solidFill>
                  <a:srgbClr val="000000"/>
                </a:solidFill>
                <a:latin typeface="Montserrat Light"/>
                <a:ea typeface="Montserrat Light"/>
                <a:cs typeface="Montserrat Light"/>
                <a:sym typeface="Montserrat Light"/>
              </a:rPr>
              <a:t>select ar.name, count(al.title) as Albums_records, 'Rock' as genre from albums al</a:t>
            </a:r>
          </a:p>
          <a:p>
            <a:pPr algn="just">
              <a:lnSpc>
                <a:spcPts val="3291"/>
              </a:lnSpc>
            </a:pPr>
            <a:r>
              <a:rPr lang="en-US" sz="2384" spc="233">
                <a:solidFill>
                  <a:srgbClr val="000000"/>
                </a:solidFill>
                <a:latin typeface="Montserrat Light"/>
                <a:ea typeface="Montserrat Light"/>
                <a:cs typeface="Montserrat Light"/>
                <a:sym typeface="Montserrat Light"/>
              </a:rPr>
              <a:t>join artist ar on al.artist_id=ar.artist_id </a:t>
            </a:r>
          </a:p>
          <a:p>
            <a:pPr algn="just">
              <a:lnSpc>
                <a:spcPts val="3291"/>
              </a:lnSpc>
            </a:pPr>
            <a:r>
              <a:rPr lang="en-US" sz="2384" spc="233">
                <a:solidFill>
                  <a:srgbClr val="000000"/>
                </a:solidFill>
                <a:latin typeface="Montserrat Light"/>
                <a:ea typeface="Montserrat Light"/>
                <a:cs typeface="Montserrat Light"/>
                <a:sym typeface="Montserrat Light"/>
              </a:rPr>
              <a:t>join track t on al.album_id=t.album_id where genre_id in (select genre_id from genre where genre.name ='Rock') group by ar.name order by Albums_records desc;</a:t>
            </a:r>
          </a:p>
          <a:p>
            <a:pPr algn="just">
              <a:lnSpc>
                <a:spcPts val="34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410190" cy="10287000"/>
          </a:xfrm>
          <a:custGeom>
            <a:avLst/>
            <a:gdLst/>
            <a:ahLst/>
            <a:cxnLst/>
            <a:rect r="r" b="b" t="t" l="l"/>
            <a:pathLst>
              <a:path h="10287000" w="4410190">
                <a:moveTo>
                  <a:pt x="0" y="0"/>
                </a:moveTo>
                <a:lnTo>
                  <a:pt x="4410190" y="0"/>
                </a:lnTo>
                <a:lnTo>
                  <a:pt x="4410190" y="10287000"/>
                </a:lnTo>
                <a:lnTo>
                  <a:pt x="0" y="10287000"/>
                </a:lnTo>
                <a:lnTo>
                  <a:pt x="0" y="0"/>
                </a:lnTo>
                <a:close/>
              </a:path>
            </a:pathLst>
          </a:custGeom>
          <a:blipFill>
            <a:blip r:embed="rId3"/>
            <a:stretch>
              <a:fillRect l="-169055" t="0" r="-81046" b="0"/>
            </a:stretch>
          </a:blipFill>
        </p:spPr>
      </p:sp>
      <p:sp>
        <p:nvSpPr>
          <p:cNvPr name="TextBox 7" id="7"/>
          <p:cNvSpPr txBox="true"/>
          <p:nvPr/>
        </p:nvSpPr>
        <p:spPr>
          <a:xfrm rot="0">
            <a:off x="5631986" y="185753"/>
            <a:ext cx="12461400" cy="1595620"/>
          </a:xfrm>
          <a:prstGeom prst="rect">
            <a:avLst/>
          </a:prstGeom>
        </p:spPr>
        <p:txBody>
          <a:bodyPr anchor="t" rtlCol="false" tIns="0" lIns="0" bIns="0" rIns="0">
            <a:spAutoFit/>
          </a:bodyPr>
          <a:lstStyle/>
          <a:p>
            <a:pPr algn="l" marL="0" indent="0" lvl="0">
              <a:lnSpc>
                <a:spcPts val="3151"/>
              </a:lnSpc>
              <a:spcBef>
                <a:spcPct val="0"/>
              </a:spcBef>
            </a:pPr>
            <a:r>
              <a:rPr lang="en-US" sz="2283" spc="79">
                <a:solidFill>
                  <a:srgbClr val="010101"/>
                </a:solidFill>
                <a:latin typeface="Archivo Black"/>
                <a:ea typeface="Archivo Black"/>
                <a:cs typeface="Archivo Black"/>
                <a:sym typeface="Archivo Black"/>
              </a:rPr>
              <a:t>Q3: RETURN ALL THE TRACK NAMES THAT HAVE A SONG LENGTH LONGER THAN THE AVERAGE SONG LENGTH. RETURN THE NAME AND MILLISECONDS FOR EACH TRACK. ORDER BY THE SONG LENGTH WITH THE LONGEST SONGS LISTED FIRST.</a:t>
            </a:r>
          </a:p>
        </p:txBody>
      </p:sp>
      <p:sp>
        <p:nvSpPr>
          <p:cNvPr name="TextBox 8" id="8"/>
          <p:cNvSpPr txBox="true"/>
          <p:nvPr/>
        </p:nvSpPr>
        <p:spPr>
          <a:xfrm rot="0">
            <a:off x="5631986" y="2558247"/>
            <a:ext cx="10915737" cy="2861039"/>
          </a:xfrm>
          <a:prstGeom prst="rect">
            <a:avLst/>
          </a:prstGeom>
        </p:spPr>
        <p:txBody>
          <a:bodyPr anchor="t" rtlCol="false" tIns="0" lIns="0" bIns="0" rIns="0">
            <a:spAutoFit/>
          </a:bodyPr>
          <a:lstStyle/>
          <a:p>
            <a:pPr algn="just">
              <a:lnSpc>
                <a:spcPts val="3236"/>
              </a:lnSpc>
            </a:pPr>
            <a:r>
              <a:rPr lang="en-US" sz="2345" spc="229">
                <a:solidFill>
                  <a:srgbClr val="000000"/>
                </a:solidFill>
                <a:latin typeface="Montserrat Light"/>
                <a:ea typeface="Montserrat Light"/>
                <a:cs typeface="Montserrat Light"/>
                <a:sym typeface="Montserrat Light"/>
              </a:rPr>
              <a:t>Here are the top 10 names sorted by milliseconds: 'Da Lama Ao Caos' (251559 ms), 'A Luz De Tieta' (251742 ms), 'Ligia' (251977 ms), 'Restless and Wild' (252051 ms), 'Dindi (Dindi)' (253178 ms), 'Cada Um Cada Um (A Namoradeira)' (253492 ms), 'Amor Demais' (254040 ms), 'Hell Ain't A Bad Place To Be' (254380 ms), 'Johnny B. Goode' (254615 ms), 'Your Time Has Come' (255529 ms).</a:t>
            </a:r>
          </a:p>
        </p:txBody>
      </p:sp>
      <p:sp>
        <p:nvSpPr>
          <p:cNvPr name="TextBox 9" id="9"/>
          <p:cNvSpPr txBox="true"/>
          <p:nvPr/>
        </p:nvSpPr>
        <p:spPr>
          <a:xfrm rot="0">
            <a:off x="5631986" y="5726800"/>
            <a:ext cx="11766328" cy="2138199"/>
          </a:xfrm>
          <a:prstGeom prst="rect">
            <a:avLst/>
          </a:prstGeom>
        </p:spPr>
        <p:txBody>
          <a:bodyPr anchor="t" rtlCol="false" tIns="0" lIns="0" bIns="0" rIns="0">
            <a:spAutoFit/>
          </a:bodyPr>
          <a:lstStyle/>
          <a:p>
            <a:pPr algn="just">
              <a:lnSpc>
                <a:spcPts val="3291"/>
              </a:lnSpc>
            </a:pPr>
            <a:r>
              <a:rPr lang="en-US" sz="2384" spc="233">
                <a:solidFill>
                  <a:srgbClr val="000000"/>
                </a:solidFill>
                <a:latin typeface="Montserrat Light"/>
                <a:ea typeface="Montserrat Light"/>
                <a:cs typeface="Montserrat Light"/>
                <a:sym typeface="Montserrat Light"/>
              </a:rPr>
              <a:t>select avg(milliseconds) as songs_records from track ;</a:t>
            </a:r>
          </a:p>
          <a:p>
            <a:pPr algn="just">
              <a:lnSpc>
                <a:spcPts val="3291"/>
              </a:lnSpc>
            </a:pPr>
            <a:r>
              <a:rPr lang="en-US" sz="2384" spc="233">
                <a:solidFill>
                  <a:srgbClr val="000000"/>
                </a:solidFill>
                <a:latin typeface="Montserrat Light"/>
                <a:ea typeface="Montserrat Light"/>
                <a:cs typeface="Montserrat Light"/>
                <a:sym typeface="Montserrat Light"/>
              </a:rPr>
              <a:t>-- Average milliseconds is 251178</a:t>
            </a:r>
          </a:p>
          <a:p>
            <a:pPr algn="just">
              <a:lnSpc>
                <a:spcPts val="3291"/>
              </a:lnSpc>
            </a:pPr>
          </a:p>
          <a:p>
            <a:pPr algn="just">
              <a:lnSpc>
                <a:spcPts val="3291"/>
              </a:lnSpc>
            </a:pPr>
            <a:r>
              <a:rPr lang="en-US" sz="2384" spc="233">
                <a:solidFill>
                  <a:srgbClr val="000000"/>
                </a:solidFill>
                <a:latin typeface="Montserrat Light"/>
                <a:ea typeface="Montserrat Light"/>
                <a:cs typeface="Montserrat Light"/>
                <a:sym typeface="Montserrat Light"/>
              </a:rPr>
              <a:t>select name, milliseconds from track where milliseconds &gt; 251178 order by milliseconds;</a:t>
            </a:r>
          </a:p>
          <a:p>
            <a:pPr algn="just">
              <a:lnSpc>
                <a:spcPts val="34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737435" y="274093"/>
            <a:ext cx="9188830" cy="3600960"/>
            <a:chOff x="0" y="0"/>
            <a:chExt cx="1502130" cy="588662"/>
          </a:xfrm>
        </p:grpSpPr>
        <p:sp>
          <p:nvSpPr>
            <p:cNvPr name="Freeform 4" id="4"/>
            <p:cNvSpPr/>
            <p:nvPr/>
          </p:nvSpPr>
          <p:spPr>
            <a:xfrm flipH="false" flipV="false" rot="0">
              <a:off x="0" y="0"/>
              <a:ext cx="1502131" cy="588662"/>
            </a:xfrm>
            <a:custGeom>
              <a:avLst/>
              <a:gdLst/>
              <a:ahLst/>
              <a:cxnLst/>
              <a:rect r="r" b="b" t="t" l="l"/>
              <a:pathLst>
                <a:path h="588662" w="1502131">
                  <a:moveTo>
                    <a:pt x="1502131" y="294331"/>
                  </a:moveTo>
                  <a:lnTo>
                    <a:pt x="1298931" y="588662"/>
                  </a:lnTo>
                  <a:lnTo>
                    <a:pt x="203200" y="588662"/>
                  </a:lnTo>
                  <a:lnTo>
                    <a:pt x="0" y="294331"/>
                  </a:lnTo>
                  <a:lnTo>
                    <a:pt x="203200" y="0"/>
                  </a:lnTo>
                  <a:lnTo>
                    <a:pt x="1298931" y="0"/>
                  </a:lnTo>
                  <a:lnTo>
                    <a:pt x="1502131" y="294331"/>
                  </a:lnTo>
                  <a:close/>
                </a:path>
              </a:pathLst>
            </a:custGeom>
            <a:solidFill>
              <a:srgbClr val="FFFFFF"/>
            </a:solidFill>
            <a:ln w="161925" cap="sq">
              <a:solidFill>
                <a:srgbClr val="000000"/>
              </a:solidFill>
              <a:prstDash val="solid"/>
              <a:miter/>
            </a:ln>
          </p:spPr>
        </p:sp>
        <p:sp>
          <p:nvSpPr>
            <p:cNvPr name="TextBox 5" id="5"/>
            <p:cNvSpPr txBox="true"/>
            <p:nvPr/>
          </p:nvSpPr>
          <p:spPr>
            <a:xfrm>
              <a:off x="114300" y="-19050"/>
              <a:ext cx="1273530" cy="60771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sp>
        <p:nvSpPr>
          <p:cNvPr name="TextBox 7" id="7"/>
          <p:cNvSpPr txBox="true"/>
          <p:nvPr/>
        </p:nvSpPr>
        <p:spPr>
          <a:xfrm rot="0">
            <a:off x="2083105" y="628376"/>
            <a:ext cx="7238899" cy="1715452"/>
          </a:xfrm>
          <a:prstGeom prst="rect">
            <a:avLst/>
          </a:prstGeom>
        </p:spPr>
        <p:txBody>
          <a:bodyPr anchor="t" rtlCol="false" tIns="0" lIns="0" bIns="0" rIns="0">
            <a:spAutoFit/>
          </a:bodyPr>
          <a:lstStyle/>
          <a:p>
            <a:pPr algn="ctr" marL="0" indent="0" lvl="0">
              <a:lnSpc>
                <a:spcPts val="6842"/>
              </a:lnSpc>
              <a:spcBef>
                <a:spcPct val="0"/>
              </a:spcBef>
            </a:pPr>
            <a:r>
              <a:rPr lang="en-US" sz="4958" spc="173">
                <a:solidFill>
                  <a:srgbClr val="010101"/>
                </a:solidFill>
                <a:latin typeface="Archivo Black"/>
                <a:ea typeface="Archivo Black"/>
                <a:cs typeface="Archivo Black"/>
                <a:sym typeface="Archivo Black"/>
              </a:rPr>
              <a:t>QUESTION SET 3 - MODERATE</a:t>
            </a:r>
          </a:p>
        </p:txBody>
      </p:sp>
      <p:grpSp>
        <p:nvGrpSpPr>
          <p:cNvPr name="Group 8" id="8"/>
          <p:cNvGrpSpPr/>
          <p:nvPr/>
        </p:nvGrpSpPr>
        <p:grpSpPr>
          <a:xfrm rot="0">
            <a:off x="1989158" y="4268927"/>
            <a:ext cx="11127279" cy="5317182"/>
            <a:chOff x="0" y="0"/>
            <a:chExt cx="3798135" cy="1814943"/>
          </a:xfrm>
        </p:grpSpPr>
        <p:sp>
          <p:nvSpPr>
            <p:cNvPr name="Freeform 9" id="9"/>
            <p:cNvSpPr/>
            <p:nvPr/>
          </p:nvSpPr>
          <p:spPr>
            <a:xfrm flipH="false" flipV="false" rot="0">
              <a:off x="0" y="0"/>
              <a:ext cx="3798135" cy="1814943"/>
            </a:xfrm>
            <a:custGeom>
              <a:avLst/>
              <a:gdLst/>
              <a:ahLst/>
              <a:cxnLst/>
              <a:rect r="r" b="b" t="t" l="l"/>
              <a:pathLst>
                <a:path h="1814943" w="3798135">
                  <a:moveTo>
                    <a:pt x="7653" y="0"/>
                  </a:moveTo>
                  <a:lnTo>
                    <a:pt x="3790481" y="0"/>
                  </a:lnTo>
                  <a:cubicBezTo>
                    <a:pt x="3794708" y="0"/>
                    <a:pt x="3798135" y="3427"/>
                    <a:pt x="3798135" y="7653"/>
                  </a:cubicBezTo>
                  <a:lnTo>
                    <a:pt x="3798135" y="1807289"/>
                  </a:lnTo>
                  <a:cubicBezTo>
                    <a:pt x="3798135" y="1809319"/>
                    <a:pt x="3797329" y="1811266"/>
                    <a:pt x="3795893" y="1812701"/>
                  </a:cubicBezTo>
                  <a:cubicBezTo>
                    <a:pt x="3794458" y="1814137"/>
                    <a:pt x="3792511" y="1814943"/>
                    <a:pt x="3790481" y="1814943"/>
                  </a:cubicBezTo>
                  <a:lnTo>
                    <a:pt x="7653" y="1814943"/>
                  </a:lnTo>
                  <a:cubicBezTo>
                    <a:pt x="3427" y="1814943"/>
                    <a:pt x="0" y="1811516"/>
                    <a:pt x="0" y="1807289"/>
                  </a:cubicBezTo>
                  <a:lnTo>
                    <a:pt x="0" y="7653"/>
                  </a:lnTo>
                  <a:cubicBezTo>
                    <a:pt x="0" y="3427"/>
                    <a:pt x="3427" y="0"/>
                    <a:pt x="7653" y="0"/>
                  </a:cubicBezTo>
                  <a:close/>
                </a:path>
              </a:pathLst>
            </a:custGeom>
            <a:solidFill>
              <a:srgbClr val="131211"/>
            </a:solidFill>
          </p:spPr>
        </p:sp>
        <p:sp>
          <p:nvSpPr>
            <p:cNvPr name="TextBox 10" id="10"/>
            <p:cNvSpPr txBox="true"/>
            <p:nvPr/>
          </p:nvSpPr>
          <p:spPr>
            <a:xfrm>
              <a:off x="0" y="-19050"/>
              <a:ext cx="3798135" cy="1833993"/>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2245289" y="4898908"/>
            <a:ext cx="10871148" cy="3478260"/>
          </a:xfrm>
          <a:prstGeom prst="rect">
            <a:avLst/>
          </a:prstGeom>
        </p:spPr>
        <p:txBody>
          <a:bodyPr anchor="t" rtlCol="false" tIns="0" lIns="0" bIns="0" rIns="0">
            <a:spAutoFit/>
          </a:bodyPr>
          <a:lstStyle/>
          <a:p>
            <a:pPr algn="ctr">
              <a:lnSpc>
                <a:spcPts val="2695"/>
              </a:lnSpc>
            </a:pPr>
            <a:r>
              <a:rPr lang="en-US" sz="1953" spc="191">
                <a:solidFill>
                  <a:srgbClr val="F2F4F5"/>
                </a:solidFill>
                <a:latin typeface="Montserrat Light Bold"/>
                <a:ea typeface="Montserrat Light Bold"/>
                <a:cs typeface="Montserrat Light Bold"/>
                <a:sym typeface="Montserrat Light Bold"/>
              </a:rPr>
              <a:t>Q1: Find how much amount spent by each customer on artists? Write a query to return customer name, artist name and total spent.</a:t>
            </a:r>
          </a:p>
          <a:p>
            <a:pPr algn="ctr">
              <a:lnSpc>
                <a:spcPts val="2695"/>
              </a:lnSpc>
            </a:pPr>
          </a:p>
          <a:p>
            <a:pPr algn="ctr">
              <a:lnSpc>
                <a:spcPts val="2695"/>
              </a:lnSpc>
            </a:pPr>
            <a:r>
              <a:rPr lang="en-US" sz="1953" spc="191">
                <a:solidFill>
                  <a:srgbClr val="F2F4F5"/>
                </a:solidFill>
                <a:latin typeface="Montserrat Light Bold"/>
                <a:ea typeface="Montserrat Light Bold"/>
                <a:cs typeface="Montserrat Light Bold"/>
                <a:sym typeface="Montserrat Light Bold"/>
              </a:rPr>
              <a:t>Q2: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a:t>
            </a:r>
          </a:p>
          <a:p>
            <a:pPr algn="ctr">
              <a:lnSpc>
                <a:spcPts val="2695"/>
              </a:lnSpc>
            </a:pPr>
          </a:p>
          <a:p>
            <a:pPr algn="ctr">
              <a:lnSpc>
                <a:spcPts val="2695"/>
              </a:lnSpc>
            </a:pPr>
          </a:p>
        </p:txBody>
      </p:sp>
      <p:sp>
        <p:nvSpPr>
          <p:cNvPr name="Freeform 12" id="12"/>
          <p:cNvSpPr/>
          <p:nvPr/>
        </p:nvSpPr>
        <p:spPr>
          <a:xfrm flipH="false" flipV="false" rot="0">
            <a:off x="1556368" y="1562302"/>
            <a:ext cx="1615341" cy="1642213"/>
          </a:xfrm>
          <a:custGeom>
            <a:avLst/>
            <a:gdLst/>
            <a:ahLst/>
            <a:cxnLst/>
            <a:rect r="r" b="b" t="t" l="l"/>
            <a:pathLst>
              <a:path h="1642213" w="1615341">
                <a:moveTo>
                  <a:pt x="0" y="0"/>
                </a:moveTo>
                <a:lnTo>
                  <a:pt x="1615341" y="0"/>
                </a:lnTo>
                <a:lnTo>
                  <a:pt x="1615341" y="1642213"/>
                </a:lnTo>
                <a:lnTo>
                  <a:pt x="0" y="1642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410190" cy="10287000"/>
          </a:xfrm>
          <a:custGeom>
            <a:avLst/>
            <a:gdLst/>
            <a:ahLst/>
            <a:cxnLst/>
            <a:rect r="r" b="b" t="t" l="l"/>
            <a:pathLst>
              <a:path h="10287000" w="4410190">
                <a:moveTo>
                  <a:pt x="0" y="0"/>
                </a:moveTo>
                <a:lnTo>
                  <a:pt x="4410190" y="0"/>
                </a:lnTo>
                <a:lnTo>
                  <a:pt x="4410190" y="10287000"/>
                </a:lnTo>
                <a:lnTo>
                  <a:pt x="0" y="10287000"/>
                </a:lnTo>
                <a:lnTo>
                  <a:pt x="0" y="0"/>
                </a:lnTo>
                <a:close/>
              </a:path>
            </a:pathLst>
          </a:custGeom>
          <a:blipFill>
            <a:blip r:embed="rId3"/>
            <a:stretch>
              <a:fillRect l="-128603" t="0" r="-121498" b="0"/>
            </a:stretch>
          </a:blipFill>
        </p:spPr>
      </p:sp>
      <p:sp>
        <p:nvSpPr>
          <p:cNvPr name="TextBox 7" id="7"/>
          <p:cNvSpPr txBox="true"/>
          <p:nvPr/>
        </p:nvSpPr>
        <p:spPr>
          <a:xfrm rot="0">
            <a:off x="5631986" y="185753"/>
            <a:ext cx="12461400" cy="1195570"/>
          </a:xfrm>
          <a:prstGeom prst="rect">
            <a:avLst/>
          </a:prstGeom>
        </p:spPr>
        <p:txBody>
          <a:bodyPr anchor="t" rtlCol="false" tIns="0" lIns="0" bIns="0" rIns="0">
            <a:spAutoFit/>
          </a:bodyPr>
          <a:lstStyle/>
          <a:p>
            <a:pPr algn="l" marL="0" indent="0" lvl="0">
              <a:lnSpc>
                <a:spcPts val="3151"/>
              </a:lnSpc>
              <a:spcBef>
                <a:spcPct val="0"/>
              </a:spcBef>
            </a:pPr>
            <a:r>
              <a:rPr lang="en-US" sz="2283" spc="79">
                <a:solidFill>
                  <a:srgbClr val="010101"/>
                </a:solidFill>
                <a:latin typeface="Archivo Black"/>
                <a:ea typeface="Archivo Black"/>
                <a:cs typeface="Archivo Black"/>
                <a:sym typeface="Archivo Black"/>
              </a:rPr>
              <a:t>Q1: FIND HOW MUCH AMOUNT SPENT BY EACH CUSTOMER ON ARTISTS? WRITE A QUERY TO RETURN CUSTOMER NAME, ARTIST NAME AND TOTAL SPENT.</a:t>
            </a:r>
          </a:p>
        </p:txBody>
      </p:sp>
      <p:sp>
        <p:nvSpPr>
          <p:cNvPr name="TextBox 8" id="8"/>
          <p:cNvSpPr txBox="true"/>
          <p:nvPr/>
        </p:nvSpPr>
        <p:spPr>
          <a:xfrm rot="0">
            <a:off x="5631986" y="1973589"/>
            <a:ext cx="10915737" cy="3270614"/>
          </a:xfrm>
          <a:prstGeom prst="rect">
            <a:avLst/>
          </a:prstGeom>
        </p:spPr>
        <p:txBody>
          <a:bodyPr anchor="t" rtlCol="false" tIns="0" lIns="0" bIns="0" rIns="0">
            <a:spAutoFit/>
          </a:bodyPr>
          <a:lstStyle/>
          <a:p>
            <a:pPr algn="just">
              <a:lnSpc>
                <a:spcPts val="3236"/>
              </a:lnSpc>
            </a:pPr>
            <a:r>
              <a:rPr lang="en-US" sz="2345" spc="229">
                <a:solidFill>
                  <a:srgbClr val="000000"/>
                </a:solidFill>
                <a:latin typeface="Montserrat Light"/>
                <a:ea typeface="Montserrat Light"/>
                <a:cs typeface="Montserrat Light"/>
                <a:sym typeface="Montserrat Light"/>
              </a:rPr>
              <a:t>Steve Murray spent $17.82 on AC/DC, Jennifer Peterson and Mark Taylor spent $14.85 each on Aerosmith, Leonie Köhler and Fernanda Ramos spent $13.86 each on Audioslave and Antônio Carlos Jobim respectively, and Emma Jones, Edward Francis, and João Fernandes spent $12.87 each on Alanis Morissette. Victor Stevens spent $11.88 on Alice In Chains, and Phil Hughes spent $10.89 on AC/DC</a:t>
            </a:r>
          </a:p>
          <a:p>
            <a:pPr algn="just">
              <a:lnSpc>
                <a:spcPts val="3236"/>
              </a:lnSpc>
            </a:pPr>
          </a:p>
        </p:txBody>
      </p:sp>
      <p:sp>
        <p:nvSpPr>
          <p:cNvPr name="TextBox 9" id="9"/>
          <p:cNvSpPr txBox="true"/>
          <p:nvPr/>
        </p:nvSpPr>
        <p:spPr>
          <a:xfrm rot="0">
            <a:off x="5631986" y="5301353"/>
            <a:ext cx="11766328" cy="3776658"/>
          </a:xfrm>
          <a:prstGeom prst="rect">
            <a:avLst/>
          </a:prstGeom>
        </p:spPr>
        <p:txBody>
          <a:bodyPr anchor="t" rtlCol="false" tIns="0" lIns="0" bIns="0" rIns="0">
            <a:spAutoFit/>
          </a:bodyPr>
          <a:lstStyle/>
          <a:p>
            <a:pPr algn="just">
              <a:lnSpc>
                <a:spcPts val="2463"/>
              </a:lnSpc>
            </a:pPr>
            <a:r>
              <a:rPr lang="en-US" sz="1784" spc="174">
                <a:solidFill>
                  <a:srgbClr val="000000"/>
                </a:solidFill>
                <a:latin typeface="Montserrat Light"/>
                <a:ea typeface="Montserrat Light"/>
                <a:cs typeface="Montserrat Light"/>
                <a:sym typeface="Montserrat Light"/>
              </a:rPr>
              <a:t>SELECT CONCAT(c.first_name, ' ', c.last_name) AS Customer_name,ar.name AS Artist_name,</a:t>
            </a:r>
          </a:p>
          <a:p>
            <a:pPr algn="just">
              <a:lnSpc>
                <a:spcPts val="2463"/>
              </a:lnSpc>
            </a:pPr>
            <a:r>
              <a:rPr lang="en-US" sz="1784" spc="174">
                <a:solidFill>
                  <a:srgbClr val="000000"/>
                </a:solidFill>
                <a:latin typeface="Montserrat Light"/>
                <a:ea typeface="Montserrat Light"/>
                <a:cs typeface="Montserrat Light"/>
                <a:sym typeface="Montserrat Light"/>
              </a:rPr>
              <a:t>       round(sum(i.total),2) AS Spending_amount</a:t>
            </a:r>
          </a:p>
          <a:p>
            <a:pPr algn="just">
              <a:lnSpc>
                <a:spcPts val="2463"/>
              </a:lnSpc>
            </a:pPr>
            <a:r>
              <a:rPr lang="en-US" sz="1784" spc="174">
                <a:solidFill>
                  <a:srgbClr val="000000"/>
                </a:solidFill>
                <a:latin typeface="Montserrat Light"/>
                <a:ea typeface="Montserrat Light"/>
                <a:cs typeface="Montserrat Light"/>
                <a:sym typeface="Montserrat Light"/>
              </a:rPr>
              <a:t>FROM customer c</a:t>
            </a:r>
          </a:p>
          <a:p>
            <a:pPr algn="just">
              <a:lnSpc>
                <a:spcPts val="2463"/>
              </a:lnSpc>
            </a:pPr>
            <a:r>
              <a:rPr lang="en-US" sz="1784" spc="174">
                <a:solidFill>
                  <a:srgbClr val="000000"/>
                </a:solidFill>
                <a:latin typeface="Montserrat Light"/>
                <a:ea typeface="Montserrat Light"/>
                <a:cs typeface="Montserrat Light"/>
                <a:sym typeface="Montserrat Light"/>
              </a:rPr>
              <a:t>JOIN invoice i ON c.customer_id = i.customer_id</a:t>
            </a:r>
          </a:p>
          <a:p>
            <a:pPr algn="just">
              <a:lnSpc>
                <a:spcPts val="2463"/>
              </a:lnSpc>
            </a:pPr>
            <a:r>
              <a:rPr lang="en-US" sz="1784" spc="174">
                <a:solidFill>
                  <a:srgbClr val="000000"/>
                </a:solidFill>
                <a:latin typeface="Montserrat Light"/>
                <a:ea typeface="Montserrat Light"/>
                <a:cs typeface="Montserrat Light"/>
                <a:sym typeface="Montserrat Light"/>
              </a:rPr>
              <a:t>JOIN invoice_line il ON i.invoice_id = il.invoice_id</a:t>
            </a:r>
          </a:p>
          <a:p>
            <a:pPr algn="just">
              <a:lnSpc>
                <a:spcPts val="2463"/>
              </a:lnSpc>
            </a:pPr>
            <a:r>
              <a:rPr lang="en-US" sz="1784" spc="174">
                <a:solidFill>
                  <a:srgbClr val="000000"/>
                </a:solidFill>
                <a:latin typeface="Montserrat Light"/>
                <a:ea typeface="Montserrat Light"/>
                <a:cs typeface="Montserrat Light"/>
                <a:sym typeface="Montserrat Light"/>
              </a:rPr>
              <a:t>JOIN track t ON il.track_id = t.track_id</a:t>
            </a:r>
          </a:p>
          <a:p>
            <a:pPr algn="just">
              <a:lnSpc>
                <a:spcPts val="2463"/>
              </a:lnSpc>
            </a:pPr>
            <a:r>
              <a:rPr lang="en-US" sz="1784" spc="174">
                <a:solidFill>
                  <a:srgbClr val="000000"/>
                </a:solidFill>
                <a:latin typeface="Montserrat Light"/>
                <a:ea typeface="Montserrat Light"/>
                <a:cs typeface="Montserrat Light"/>
                <a:sym typeface="Montserrat Light"/>
              </a:rPr>
              <a:t>JOIN albums al ON t.album_id = al.album_id</a:t>
            </a:r>
          </a:p>
          <a:p>
            <a:pPr algn="just">
              <a:lnSpc>
                <a:spcPts val="2463"/>
              </a:lnSpc>
            </a:pPr>
            <a:r>
              <a:rPr lang="en-US" sz="1784" spc="174">
                <a:solidFill>
                  <a:srgbClr val="000000"/>
                </a:solidFill>
                <a:latin typeface="Montserrat Light"/>
                <a:ea typeface="Montserrat Light"/>
                <a:cs typeface="Montserrat Light"/>
                <a:sym typeface="Montserrat Light"/>
              </a:rPr>
              <a:t>JOIN artist ar ON al.artist_id = ar.artist_id</a:t>
            </a:r>
          </a:p>
          <a:p>
            <a:pPr algn="just">
              <a:lnSpc>
                <a:spcPts val="2463"/>
              </a:lnSpc>
            </a:pPr>
            <a:r>
              <a:rPr lang="en-US" sz="1784" spc="174">
                <a:solidFill>
                  <a:srgbClr val="000000"/>
                </a:solidFill>
                <a:latin typeface="Montserrat Light"/>
                <a:ea typeface="Montserrat Light"/>
                <a:cs typeface="Montserrat Light"/>
                <a:sym typeface="Montserrat Light"/>
              </a:rPr>
              <a:t>GROUP BY Customer_name, ar.name  -- Added ar.name to the GROUP BY clause</a:t>
            </a:r>
          </a:p>
          <a:p>
            <a:pPr algn="just">
              <a:lnSpc>
                <a:spcPts val="2463"/>
              </a:lnSpc>
            </a:pPr>
            <a:r>
              <a:rPr lang="en-US" sz="1784" spc="174">
                <a:solidFill>
                  <a:srgbClr val="000000"/>
                </a:solidFill>
                <a:latin typeface="Montserrat Light"/>
                <a:ea typeface="Montserrat Light"/>
                <a:cs typeface="Montserrat Light"/>
                <a:sym typeface="Montserrat Light"/>
              </a:rPr>
              <a:t>ORDER BY Spending_amount DESC limit 10;   -- Ordered by Spending_amount in descending order</a:t>
            </a:r>
          </a:p>
          <a:p>
            <a:pPr algn="just">
              <a:lnSpc>
                <a:spcPts val="20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410190" cy="10287000"/>
          </a:xfrm>
          <a:custGeom>
            <a:avLst/>
            <a:gdLst/>
            <a:ahLst/>
            <a:cxnLst/>
            <a:rect r="r" b="b" t="t" l="l"/>
            <a:pathLst>
              <a:path h="10287000" w="4410190">
                <a:moveTo>
                  <a:pt x="0" y="0"/>
                </a:moveTo>
                <a:lnTo>
                  <a:pt x="4410190" y="0"/>
                </a:lnTo>
                <a:lnTo>
                  <a:pt x="4410190" y="10287000"/>
                </a:lnTo>
                <a:lnTo>
                  <a:pt x="0" y="10287000"/>
                </a:lnTo>
                <a:lnTo>
                  <a:pt x="0" y="0"/>
                </a:lnTo>
                <a:close/>
              </a:path>
            </a:pathLst>
          </a:custGeom>
          <a:blipFill>
            <a:blip r:embed="rId3"/>
            <a:stretch>
              <a:fillRect l="-128603" t="0" r="-121498" b="0"/>
            </a:stretch>
          </a:blipFill>
        </p:spPr>
      </p:sp>
      <p:sp>
        <p:nvSpPr>
          <p:cNvPr name="TextBox 7" id="7"/>
          <p:cNvSpPr txBox="true"/>
          <p:nvPr/>
        </p:nvSpPr>
        <p:spPr>
          <a:xfrm rot="0">
            <a:off x="5631986" y="185753"/>
            <a:ext cx="12461400" cy="2395720"/>
          </a:xfrm>
          <a:prstGeom prst="rect">
            <a:avLst/>
          </a:prstGeom>
        </p:spPr>
        <p:txBody>
          <a:bodyPr anchor="t" rtlCol="false" tIns="0" lIns="0" bIns="0" rIns="0">
            <a:spAutoFit/>
          </a:bodyPr>
          <a:lstStyle/>
          <a:p>
            <a:pPr algn="l" marL="0" indent="0" lvl="0">
              <a:lnSpc>
                <a:spcPts val="3151"/>
              </a:lnSpc>
              <a:spcBef>
                <a:spcPct val="0"/>
              </a:spcBef>
            </a:pPr>
            <a:r>
              <a:rPr lang="en-US" sz="2283" spc="79">
                <a:solidFill>
                  <a:srgbClr val="010101"/>
                </a:solidFill>
                <a:latin typeface="Archivo Black"/>
                <a:ea typeface="Archivo Black"/>
                <a:cs typeface="Archivo Black"/>
                <a:sym typeface="Archivo Black"/>
              </a:rPr>
              <a:t>Q2: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a:t>
            </a:r>
          </a:p>
        </p:txBody>
      </p:sp>
      <p:sp>
        <p:nvSpPr>
          <p:cNvPr name="TextBox 8" id="8"/>
          <p:cNvSpPr txBox="true"/>
          <p:nvPr/>
        </p:nvSpPr>
        <p:spPr>
          <a:xfrm rot="0">
            <a:off x="5631986" y="3009246"/>
            <a:ext cx="10915737" cy="3270614"/>
          </a:xfrm>
          <a:prstGeom prst="rect">
            <a:avLst/>
          </a:prstGeom>
        </p:spPr>
        <p:txBody>
          <a:bodyPr anchor="t" rtlCol="false" tIns="0" lIns="0" bIns="0" rIns="0">
            <a:spAutoFit/>
          </a:bodyPr>
          <a:lstStyle/>
          <a:p>
            <a:pPr algn="just">
              <a:lnSpc>
                <a:spcPts val="3236"/>
              </a:lnSpc>
            </a:pPr>
            <a:r>
              <a:rPr lang="en-US" sz="2345" spc="229">
                <a:solidFill>
                  <a:srgbClr val="000000"/>
                </a:solidFill>
                <a:latin typeface="Montserrat Light"/>
                <a:ea typeface="Montserrat Light"/>
                <a:cs typeface="Montserrat Light"/>
                <a:sym typeface="Montserrat Light"/>
              </a:rPr>
              <a:t>Aerosmith: Jennifer Peterson ($222.75), Mark Taylor ($222.75); Antônio Carlos Jobim: Fernanda Ramos ($194.04); Audioslave: Leonie Köhler ($194.04); Alanis Morissette: Emma Jones ($167.31), Edward Francis ($167.31), João Fernandes ($144.54); AC/DC: Steve Murray ($162.36); Alice In Chains: Victor Stevens ($142.56); Buddy Guy: Stanisław Wójcik ($119.79)."</a:t>
            </a:r>
          </a:p>
          <a:p>
            <a:pPr algn="just">
              <a:lnSpc>
                <a:spcPts val="3236"/>
              </a:lnSpc>
            </a:pPr>
            <a:r>
              <a:rPr lang="en-US" sz="2345" spc="229">
                <a:solidFill>
                  <a:srgbClr val="000000"/>
                </a:solidFill>
                <a:latin typeface="Montserrat Light"/>
                <a:ea typeface="Montserrat Light"/>
                <a:cs typeface="Montserrat Light"/>
                <a:sym typeface="Montserrat Light"/>
              </a:rPr>
              <a:t>This line combines the top artists with their respective c</a:t>
            </a:r>
          </a:p>
          <a:p>
            <a:pPr algn="just">
              <a:lnSpc>
                <a:spcPts val="3236"/>
              </a:lnSpc>
            </a:pPr>
          </a:p>
        </p:txBody>
      </p:sp>
      <p:sp>
        <p:nvSpPr>
          <p:cNvPr name="TextBox 9" id="9"/>
          <p:cNvSpPr txBox="true"/>
          <p:nvPr/>
        </p:nvSpPr>
        <p:spPr>
          <a:xfrm rot="0">
            <a:off x="6121151" y="6407105"/>
            <a:ext cx="11277163" cy="3620838"/>
          </a:xfrm>
          <a:prstGeom prst="rect">
            <a:avLst/>
          </a:prstGeom>
        </p:spPr>
        <p:txBody>
          <a:bodyPr anchor="t" rtlCol="false" tIns="0" lIns="0" bIns="0" rIns="0">
            <a:spAutoFit/>
          </a:bodyPr>
          <a:lstStyle/>
          <a:p>
            <a:pPr algn="just">
              <a:lnSpc>
                <a:spcPts val="2360"/>
              </a:lnSpc>
            </a:pPr>
            <a:r>
              <a:rPr lang="en-US" sz="1710" spc="167">
                <a:solidFill>
                  <a:srgbClr val="000000"/>
                </a:solidFill>
                <a:latin typeface="Montserrat Light"/>
                <a:ea typeface="Montserrat Light"/>
                <a:cs typeface="Montserrat Light"/>
                <a:sym typeface="Montserrat Light"/>
              </a:rPr>
              <a:t>SELECT CONCAT(c.first_name, ' ', c.last_name) AS Customer_name,ar.name AS Artist_name,</a:t>
            </a:r>
          </a:p>
          <a:p>
            <a:pPr algn="just">
              <a:lnSpc>
                <a:spcPts val="2360"/>
              </a:lnSpc>
            </a:pPr>
            <a:r>
              <a:rPr lang="en-US" sz="1710" spc="167">
                <a:solidFill>
                  <a:srgbClr val="000000"/>
                </a:solidFill>
                <a:latin typeface="Montserrat Light"/>
                <a:ea typeface="Montserrat Light"/>
                <a:cs typeface="Montserrat Light"/>
                <a:sym typeface="Montserrat Light"/>
              </a:rPr>
              <a:t>       round(sum(i.total),2) AS Spending_amount</a:t>
            </a:r>
          </a:p>
          <a:p>
            <a:pPr algn="just">
              <a:lnSpc>
                <a:spcPts val="2360"/>
              </a:lnSpc>
            </a:pPr>
            <a:r>
              <a:rPr lang="en-US" sz="1710" spc="167">
                <a:solidFill>
                  <a:srgbClr val="000000"/>
                </a:solidFill>
                <a:latin typeface="Montserrat Light"/>
                <a:ea typeface="Montserrat Light"/>
                <a:cs typeface="Montserrat Light"/>
                <a:sym typeface="Montserrat Light"/>
              </a:rPr>
              <a:t>FROM customer c</a:t>
            </a:r>
          </a:p>
          <a:p>
            <a:pPr algn="just">
              <a:lnSpc>
                <a:spcPts val="2360"/>
              </a:lnSpc>
            </a:pPr>
            <a:r>
              <a:rPr lang="en-US" sz="1710" spc="167">
                <a:solidFill>
                  <a:srgbClr val="000000"/>
                </a:solidFill>
                <a:latin typeface="Montserrat Light"/>
                <a:ea typeface="Montserrat Light"/>
                <a:cs typeface="Montserrat Light"/>
                <a:sym typeface="Montserrat Light"/>
              </a:rPr>
              <a:t>JOIN invoice i ON c.customer_id = i.customer_id</a:t>
            </a:r>
          </a:p>
          <a:p>
            <a:pPr algn="just">
              <a:lnSpc>
                <a:spcPts val="2360"/>
              </a:lnSpc>
            </a:pPr>
            <a:r>
              <a:rPr lang="en-US" sz="1710" spc="167">
                <a:solidFill>
                  <a:srgbClr val="000000"/>
                </a:solidFill>
                <a:latin typeface="Montserrat Light"/>
                <a:ea typeface="Montserrat Light"/>
                <a:cs typeface="Montserrat Light"/>
                <a:sym typeface="Montserrat Light"/>
              </a:rPr>
              <a:t>JOIN invoice_line il ON i.invoice_id = il.invoice_id</a:t>
            </a:r>
          </a:p>
          <a:p>
            <a:pPr algn="just">
              <a:lnSpc>
                <a:spcPts val="2360"/>
              </a:lnSpc>
            </a:pPr>
            <a:r>
              <a:rPr lang="en-US" sz="1710" spc="167">
                <a:solidFill>
                  <a:srgbClr val="000000"/>
                </a:solidFill>
                <a:latin typeface="Montserrat Light"/>
                <a:ea typeface="Montserrat Light"/>
                <a:cs typeface="Montserrat Light"/>
                <a:sym typeface="Montserrat Light"/>
              </a:rPr>
              <a:t>JOIN track t ON il.track_id = t.track_id</a:t>
            </a:r>
          </a:p>
          <a:p>
            <a:pPr algn="just">
              <a:lnSpc>
                <a:spcPts val="2360"/>
              </a:lnSpc>
            </a:pPr>
            <a:r>
              <a:rPr lang="en-US" sz="1710" spc="167">
                <a:solidFill>
                  <a:srgbClr val="000000"/>
                </a:solidFill>
                <a:latin typeface="Montserrat Light"/>
                <a:ea typeface="Montserrat Light"/>
                <a:cs typeface="Montserrat Light"/>
                <a:sym typeface="Montserrat Light"/>
              </a:rPr>
              <a:t>JOIN albums al ON t.album_id = al.album_id</a:t>
            </a:r>
          </a:p>
          <a:p>
            <a:pPr algn="just">
              <a:lnSpc>
                <a:spcPts val="2360"/>
              </a:lnSpc>
            </a:pPr>
            <a:r>
              <a:rPr lang="en-US" sz="1710" spc="167">
                <a:solidFill>
                  <a:srgbClr val="000000"/>
                </a:solidFill>
                <a:latin typeface="Montserrat Light"/>
                <a:ea typeface="Montserrat Light"/>
                <a:cs typeface="Montserrat Light"/>
                <a:sym typeface="Montserrat Light"/>
              </a:rPr>
              <a:t>JOIN artist ar ON al.artist_id = ar.artist_id</a:t>
            </a:r>
          </a:p>
          <a:p>
            <a:pPr algn="just">
              <a:lnSpc>
                <a:spcPts val="2360"/>
              </a:lnSpc>
            </a:pPr>
            <a:r>
              <a:rPr lang="en-US" sz="1710" spc="167">
                <a:solidFill>
                  <a:srgbClr val="000000"/>
                </a:solidFill>
                <a:latin typeface="Montserrat Light"/>
                <a:ea typeface="Montserrat Light"/>
                <a:cs typeface="Montserrat Light"/>
                <a:sym typeface="Montserrat Light"/>
              </a:rPr>
              <a:t>GROUP BY Customer_name, ar.name  -- Added ar.name to the GROUP BY clause</a:t>
            </a:r>
          </a:p>
          <a:p>
            <a:pPr algn="just">
              <a:lnSpc>
                <a:spcPts val="2360"/>
              </a:lnSpc>
            </a:pPr>
            <a:r>
              <a:rPr lang="en-US" sz="1710" spc="167">
                <a:solidFill>
                  <a:srgbClr val="000000"/>
                </a:solidFill>
                <a:latin typeface="Montserrat Light"/>
                <a:ea typeface="Montserrat Light"/>
                <a:cs typeface="Montserrat Light"/>
                <a:sym typeface="Montserrat Light"/>
              </a:rPr>
              <a:t>ORDER BY Spending_amount DESC limit 10;   -- Ordered by Spending_amount in descending order</a:t>
            </a:r>
          </a:p>
          <a:p>
            <a:pPr algn="just">
              <a:lnSpc>
                <a:spcPts val="195"/>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98607" y="3780772"/>
            <a:ext cx="5783754" cy="906065"/>
            <a:chOff x="0" y="0"/>
            <a:chExt cx="1523293" cy="238634"/>
          </a:xfrm>
        </p:grpSpPr>
        <p:sp>
          <p:nvSpPr>
            <p:cNvPr name="Freeform 3" id="3"/>
            <p:cNvSpPr/>
            <p:nvPr/>
          </p:nvSpPr>
          <p:spPr>
            <a:xfrm flipH="false" flipV="false" rot="0">
              <a:off x="0" y="0"/>
              <a:ext cx="1523293" cy="238634"/>
            </a:xfrm>
            <a:custGeom>
              <a:avLst/>
              <a:gdLst/>
              <a:ahLst/>
              <a:cxnLst/>
              <a:rect r="r" b="b" t="t" l="l"/>
              <a:pathLst>
                <a:path h="238634" w="1523293">
                  <a:moveTo>
                    <a:pt x="68267" y="0"/>
                  </a:moveTo>
                  <a:lnTo>
                    <a:pt x="1455026" y="0"/>
                  </a:lnTo>
                  <a:cubicBezTo>
                    <a:pt x="1473132" y="0"/>
                    <a:pt x="1490496" y="7192"/>
                    <a:pt x="1503298" y="19995"/>
                  </a:cubicBezTo>
                  <a:cubicBezTo>
                    <a:pt x="1516101" y="32797"/>
                    <a:pt x="1523293" y="50161"/>
                    <a:pt x="1523293" y="68267"/>
                  </a:cubicBezTo>
                  <a:lnTo>
                    <a:pt x="1523293" y="170368"/>
                  </a:lnTo>
                  <a:cubicBezTo>
                    <a:pt x="1523293" y="208070"/>
                    <a:pt x="1492729" y="238634"/>
                    <a:pt x="1455026" y="238634"/>
                  </a:cubicBezTo>
                  <a:lnTo>
                    <a:pt x="68267" y="238634"/>
                  </a:lnTo>
                  <a:cubicBezTo>
                    <a:pt x="30564" y="238634"/>
                    <a:pt x="0" y="208070"/>
                    <a:pt x="0" y="170368"/>
                  </a:cubicBezTo>
                  <a:lnTo>
                    <a:pt x="0" y="68267"/>
                  </a:lnTo>
                  <a:cubicBezTo>
                    <a:pt x="0" y="30564"/>
                    <a:pt x="30564" y="0"/>
                    <a:pt x="68267" y="0"/>
                  </a:cubicBezTo>
                  <a:close/>
                </a:path>
              </a:pathLst>
            </a:custGeom>
            <a:solidFill>
              <a:srgbClr val="227C9D"/>
            </a:solidFill>
          </p:spPr>
        </p:sp>
        <p:sp>
          <p:nvSpPr>
            <p:cNvPr name="TextBox 4" id="4"/>
            <p:cNvSpPr txBox="true"/>
            <p:nvPr/>
          </p:nvSpPr>
          <p:spPr>
            <a:xfrm>
              <a:off x="0" y="19050"/>
              <a:ext cx="1523293" cy="219584"/>
            </a:xfrm>
            <a:prstGeom prst="rect">
              <a:avLst/>
            </a:prstGeom>
          </p:spPr>
          <p:txBody>
            <a:bodyPr anchor="ctr" rtlCol="false" tIns="50800" lIns="50800" bIns="50800" rIns="50800"/>
            <a:lstStyle/>
            <a:p>
              <a:pPr algn="ctr">
                <a:lnSpc>
                  <a:spcPts val="2553"/>
                </a:lnSpc>
              </a:pPr>
            </a:p>
          </p:txBody>
        </p:sp>
      </p:grpSp>
      <p:grpSp>
        <p:nvGrpSpPr>
          <p:cNvPr name="Group 5" id="5"/>
          <p:cNvGrpSpPr/>
          <p:nvPr/>
        </p:nvGrpSpPr>
        <p:grpSpPr>
          <a:xfrm rot="0">
            <a:off x="198334" y="6410287"/>
            <a:ext cx="6046286" cy="801406"/>
            <a:chOff x="0" y="0"/>
            <a:chExt cx="1592438" cy="211070"/>
          </a:xfrm>
        </p:grpSpPr>
        <p:sp>
          <p:nvSpPr>
            <p:cNvPr name="Freeform 6" id="6"/>
            <p:cNvSpPr/>
            <p:nvPr/>
          </p:nvSpPr>
          <p:spPr>
            <a:xfrm flipH="false" flipV="false" rot="0">
              <a:off x="0" y="0"/>
              <a:ext cx="1592438" cy="211070"/>
            </a:xfrm>
            <a:custGeom>
              <a:avLst/>
              <a:gdLst/>
              <a:ahLst/>
              <a:cxnLst/>
              <a:rect r="r" b="b" t="t" l="l"/>
              <a:pathLst>
                <a:path h="211070" w="1592438">
                  <a:moveTo>
                    <a:pt x="65303" y="0"/>
                  </a:moveTo>
                  <a:lnTo>
                    <a:pt x="1527135" y="0"/>
                  </a:lnTo>
                  <a:cubicBezTo>
                    <a:pt x="1544454" y="0"/>
                    <a:pt x="1561064" y="6880"/>
                    <a:pt x="1573311" y="19127"/>
                  </a:cubicBezTo>
                  <a:cubicBezTo>
                    <a:pt x="1585557" y="31373"/>
                    <a:pt x="1592438" y="47983"/>
                    <a:pt x="1592438" y="65303"/>
                  </a:cubicBezTo>
                  <a:lnTo>
                    <a:pt x="1592438" y="145767"/>
                  </a:lnTo>
                  <a:cubicBezTo>
                    <a:pt x="1592438" y="181833"/>
                    <a:pt x="1563201" y="211070"/>
                    <a:pt x="1527135" y="211070"/>
                  </a:cubicBezTo>
                  <a:lnTo>
                    <a:pt x="65303" y="211070"/>
                  </a:lnTo>
                  <a:cubicBezTo>
                    <a:pt x="47983" y="211070"/>
                    <a:pt x="31373" y="204190"/>
                    <a:pt x="19127" y="191943"/>
                  </a:cubicBezTo>
                  <a:cubicBezTo>
                    <a:pt x="6880" y="179697"/>
                    <a:pt x="0" y="163087"/>
                    <a:pt x="0" y="145767"/>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name="TextBox 7" id="7"/>
            <p:cNvSpPr txBox="true"/>
            <p:nvPr/>
          </p:nvSpPr>
          <p:spPr>
            <a:xfrm>
              <a:off x="0" y="19050"/>
              <a:ext cx="1592438" cy="192020"/>
            </a:xfrm>
            <a:prstGeom prst="rect">
              <a:avLst/>
            </a:prstGeom>
          </p:spPr>
          <p:txBody>
            <a:bodyPr anchor="ctr" rtlCol="false" tIns="50800" lIns="50800" bIns="50800" rIns="50800"/>
            <a:lstStyle/>
            <a:p>
              <a:pPr algn="ctr">
                <a:lnSpc>
                  <a:spcPts val="2553"/>
                </a:lnSpc>
              </a:pPr>
            </a:p>
          </p:txBody>
        </p:sp>
      </p:grpSp>
      <p:sp>
        <p:nvSpPr>
          <p:cNvPr name="Freeform 8" id="8"/>
          <p:cNvSpPr/>
          <p:nvPr/>
        </p:nvSpPr>
        <p:spPr>
          <a:xfrm flipH="false" flipV="false" rot="10255910">
            <a:off x="16568777" y="923057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503392">
            <a:off x="-243298" y="924704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144000" y="917461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822066"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0466396" y="915193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true" flipV="true" rot="-10800000">
            <a:off x="6500132" y="92583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4" id="14"/>
          <p:cNvGrpSpPr/>
          <p:nvPr/>
        </p:nvGrpSpPr>
        <p:grpSpPr>
          <a:xfrm rot="0">
            <a:off x="298607" y="357061"/>
            <a:ext cx="6046286" cy="1090739"/>
            <a:chOff x="0" y="0"/>
            <a:chExt cx="1592438" cy="287273"/>
          </a:xfrm>
        </p:grpSpPr>
        <p:sp>
          <p:nvSpPr>
            <p:cNvPr name="Freeform 15" id="15"/>
            <p:cNvSpPr/>
            <p:nvPr/>
          </p:nvSpPr>
          <p:spPr>
            <a:xfrm flipH="false" flipV="false" rot="0">
              <a:off x="0" y="0"/>
              <a:ext cx="1592438" cy="287273"/>
            </a:xfrm>
            <a:custGeom>
              <a:avLst/>
              <a:gdLst/>
              <a:ahLst/>
              <a:cxnLst/>
              <a:rect r="r" b="b" t="t" l="l"/>
              <a:pathLst>
                <a:path h="287273" w="1592438">
                  <a:moveTo>
                    <a:pt x="65303" y="0"/>
                  </a:moveTo>
                  <a:lnTo>
                    <a:pt x="1527135" y="0"/>
                  </a:lnTo>
                  <a:cubicBezTo>
                    <a:pt x="1544454" y="0"/>
                    <a:pt x="1561064" y="6880"/>
                    <a:pt x="1573311" y="19127"/>
                  </a:cubicBezTo>
                  <a:cubicBezTo>
                    <a:pt x="1585557" y="31373"/>
                    <a:pt x="1592438" y="47983"/>
                    <a:pt x="1592438" y="65303"/>
                  </a:cubicBezTo>
                  <a:lnTo>
                    <a:pt x="1592438" y="221970"/>
                  </a:lnTo>
                  <a:cubicBezTo>
                    <a:pt x="1592438" y="258036"/>
                    <a:pt x="1563201" y="287273"/>
                    <a:pt x="1527135" y="287273"/>
                  </a:cubicBezTo>
                  <a:lnTo>
                    <a:pt x="65303" y="287273"/>
                  </a:lnTo>
                  <a:cubicBezTo>
                    <a:pt x="47983" y="287273"/>
                    <a:pt x="31373" y="280393"/>
                    <a:pt x="19127" y="268146"/>
                  </a:cubicBezTo>
                  <a:cubicBezTo>
                    <a:pt x="6880" y="255900"/>
                    <a:pt x="0" y="239290"/>
                    <a:pt x="0" y="221970"/>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name="TextBox 16" id="16"/>
            <p:cNvSpPr txBox="true"/>
            <p:nvPr/>
          </p:nvSpPr>
          <p:spPr>
            <a:xfrm>
              <a:off x="0" y="19050"/>
              <a:ext cx="1592438" cy="268223"/>
            </a:xfrm>
            <a:prstGeom prst="rect">
              <a:avLst/>
            </a:prstGeom>
          </p:spPr>
          <p:txBody>
            <a:bodyPr anchor="ctr" rtlCol="false" tIns="50800" lIns="50800" bIns="50800" rIns="50800"/>
            <a:lstStyle/>
            <a:p>
              <a:pPr algn="ctr">
                <a:lnSpc>
                  <a:spcPts val="3552"/>
                </a:lnSpc>
              </a:pPr>
            </a:p>
          </p:txBody>
        </p:sp>
      </p:grpSp>
      <p:sp>
        <p:nvSpPr>
          <p:cNvPr name="Freeform 17" id="17"/>
          <p:cNvSpPr/>
          <p:nvPr/>
        </p:nvSpPr>
        <p:spPr>
          <a:xfrm flipH="false" flipV="false" rot="0">
            <a:off x="17369980"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3640125">
            <a:off x="529179" y="906231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874941" y="7413290"/>
            <a:ext cx="1267050" cy="2822454"/>
          </a:xfrm>
          <a:custGeom>
            <a:avLst/>
            <a:gdLst/>
            <a:ahLst/>
            <a:cxnLst/>
            <a:rect r="r" b="b" t="t" l="l"/>
            <a:pathLst>
              <a:path h="2822454" w="1267050">
                <a:moveTo>
                  <a:pt x="0" y="0"/>
                </a:moveTo>
                <a:lnTo>
                  <a:pt x="1267050" y="0"/>
                </a:lnTo>
                <a:lnTo>
                  <a:pt x="1267050" y="2822455"/>
                </a:lnTo>
                <a:lnTo>
                  <a:pt x="0" y="2822455"/>
                </a:lnTo>
                <a:lnTo>
                  <a:pt x="0" y="0"/>
                </a:lnTo>
                <a:close/>
              </a:path>
            </a:pathLst>
          </a:custGeom>
          <a:blipFill>
            <a:blip r:embed="rId12"/>
            <a:stretch>
              <a:fillRect l="0" t="-1897" r="0" b="-1897"/>
            </a:stretch>
          </a:blipFill>
        </p:spPr>
      </p:sp>
      <p:sp>
        <p:nvSpPr>
          <p:cNvPr name="TextBox 20" id="20"/>
          <p:cNvSpPr txBox="true"/>
          <p:nvPr/>
        </p:nvSpPr>
        <p:spPr>
          <a:xfrm rot="0">
            <a:off x="1050982" y="652558"/>
            <a:ext cx="4961306" cy="575945"/>
          </a:xfrm>
          <a:prstGeom prst="rect">
            <a:avLst/>
          </a:prstGeom>
        </p:spPr>
        <p:txBody>
          <a:bodyPr anchor="t" rtlCol="false" tIns="0" lIns="0" bIns="0" rIns="0">
            <a:spAutoFit/>
          </a:bodyPr>
          <a:lstStyle/>
          <a:p>
            <a:pPr algn="l">
              <a:lnSpc>
                <a:spcPts val="4299"/>
              </a:lnSpc>
            </a:pPr>
            <a:r>
              <a:rPr lang="en-US" sz="4299">
                <a:solidFill>
                  <a:srgbClr val="FFFFFF"/>
                </a:solidFill>
                <a:latin typeface="Kollektif Bold"/>
                <a:ea typeface="Kollektif Bold"/>
                <a:cs typeface="Kollektif Bold"/>
                <a:sym typeface="Kollektif Bold"/>
              </a:rPr>
              <a:t>QUESTION SET 1</a:t>
            </a:r>
          </a:p>
        </p:txBody>
      </p:sp>
      <p:sp>
        <p:nvSpPr>
          <p:cNvPr name="TextBox 21" id="21"/>
          <p:cNvSpPr txBox="true"/>
          <p:nvPr/>
        </p:nvSpPr>
        <p:spPr>
          <a:xfrm rot="0">
            <a:off x="680277" y="3961986"/>
            <a:ext cx="5702716" cy="575945"/>
          </a:xfrm>
          <a:prstGeom prst="rect">
            <a:avLst/>
          </a:prstGeom>
        </p:spPr>
        <p:txBody>
          <a:bodyPr anchor="t" rtlCol="false" tIns="0" lIns="0" bIns="0" rIns="0">
            <a:spAutoFit/>
          </a:bodyPr>
          <a:lstStyle/>
          <a:p>
            <a:pPr algn="l">
              <a:lnSpc>
                <a:spcPts val="4299"/>
              </a:lnSpc>
            </a:pPr>
            <a:r>
              <a:rPr lang="en-US" sz="4299">
                <a:solidFill>
                  <a:srgbClr val="FFFFFF"/>
                </a:solidFill>
                <a:latin typeface="Kollektif Bold"/>
                <a:ea typeface="Kollektif Bold"/>
                <a:cs typeface="Kollektif Bold"/>
                <a:sym typeface="Kollektif Bold"/>
              </a:rPr>
              <a:t>QUESTION SET 2</a:t>
            </a:r>
          </a:p>
        </p:txBody>
      </p:sp>
      <p:sp>
        <p:nvSpPr>
          <p:cNvPr name="TextBox 22" id="22"/>
          <p:cNvSpPr txBox="true"/>
          <p:nvPr/>
        </p:nvSpPr>
        <p:spPr>
          <a:xfrm rot="0">
            <a:off x="735407" y="6635748"/>
            <a:ext cx="4683277" cy="575945"/>
          </a:xfrm>
          <a:prstGeom prst="rect">
            <a:avLst/>
          </a:prstGeom>
        </p:spPr>
        <p:txBody>
          <a:bodyPr anchor="t" rtlCol="false" tIns="0" lIns="0" bIns="0" rIns="0">
            <a:spAutoFit/>
          </a:bodyPr>
          <a:lstStyle/>
          <a:p>
            <a:pPr algn="l">
              <a:lnSpc>
                <a:spcPts val="4299"/>
              </a:lnSpc>
            </a:pPr>
            <a:r>
              <a:rPr lang="en-US" sz="4299">
                <a:solidFill>
                  <a:srgbClr val="FFFFFF"/>
                </a:solidFill>
                <a:latin typeface="Kollektif Bold"/>
                <a:ea typeface="Kollektif Bold"/>
                <a:cs typeface="Kollektif Bold"/>
                <a:sym typeface="Kollektif Bold"/>
              </a:rPr>
              <a:t>QUESTION SET 3</a:t>
            </a:r>
          </a:p>
        </p:txBody>
      </p:sp>
      <p:sp>
        <p:nvSpPr>
          <p:cNvPr name="TextBox 23" id="23"/>
          <p:cNvSpPr txBox="true"/>
          <p:nvPr/>
        </p:nvSpPr>
        <p:spPr>
          <a:xfrm rot="0">
            <a:off x="6438123" y="180975"/>
            <a:ext cx="11849877" cy="2524125"/>
          </a:xfrm>
          <a:prstGeom prst="rect">
            <a:avLst/>
          </a:prstGeom>
        </p:spPr>
        <p:txBody>
          <a:bodyPr anchor="t" rtlCol="false" tIns="0" lIns="0" bIns="0" rIns="0">
            <a:spAutoFit/>
          </a:bodyPr>
          <a:lstStyle/>
          <a:p>
            <a:pPr algn="l">
              <a:lnSpc>
                <a:spcPts val="2520"/>
              </a:lnSpc>
            </a:pPr>
            <a:r>
              <a:rPr lang="en-US" sz="2100">
                <a:solidFill>
                  <a:srgbClr val="545454"/>
                </a:solidFill>
                <a:latin typeface="DM Sans Bold"/>
                <a:ea typeface="DM Sans Bold"/>
                <a:cs typeface="DM Sans Bold"/>
                <a:sym typeface="DM Sans Bold"/>
              </a:rPr>
              <a:t>Q1:</a:t>
            </a:r>
            <a:r>
              <a:rPr lang="en-US" sz="2100">
                <a:solidFill>
                  <a:srgbClr val="545454"/>
                </a:solidFill>
                <a:latin typeface="DM Sans"/>
                <a:ea typeface="DM Sans"/>
                <a:cs typeface="DM Sans"/>
                <a:sym typeface="DM Sans"/>
              </a:rPr>
              <a:t> Who is the senior most employee based on job title?</a:t>
            </a:r>
          </a:p>
          <a:p>
            <a:pPr algn="l">
              <a:lnSpc>
                <a:spcPts val="2520"/>
              </a:lnSpc>
            </a:pPr>
            <a:r>
              <a:rPr lang="en-US" sz="2100">
                <a:solidFill>
                  <a:srgbClr val="545454"/>
                </a:solidFill>
                <a:latin typeface="DM Sans Bold"/>
                <a:ea typeface="DM Sans Bold"/>
                <a:cs typeface="DM Sans Bold"/>
                <a:sym typeface="DM Sans Bold"/>
              </a:rPr>
              <a:t>Q2:</a:t>
            </a:r>
            <a:r>
              <a:rPr lang="en-US" sz="2100">
                <a:solidFill>
                  <a:srgbClr val="545454"/>
                </a:solidFill>
                <a:latin typeface="DM Sans"/>
                <a:ea typeface="DM Sans"/>
                <a:cs typeface="DM Sans"/>
                <a:sym typeface="DM Sans"/>
              </a:rPr>
              <a:t> Which countries have the most Invoices?</a:t>
            </a:r>
          </a:p>
          <a:p>
            <a:pPr algn="l">
              <a:lnSpc>
                <a:spcPts val="2520"/>
              </a:lnSpc>
            </a:pPr>
            <a:r>
              <a:rPr lang="en-US" sz="2100">
                <a:solidFill>
                  <a:srgbClr val="545454"/>
                </a:solidFill>
                <a:latin typeface="DM Sans Bold"/>
                <a:ea typeface="DM Sans Bold"/>
                <a:cs typeface="DM Sans Bold"/>
                <a:sym typeface="DM Sans Bold"/>
              </a:rPr>
              <a:t>Q3:</a:t>
            </a:r>
            <a:r>
              <a:rPr lang="en-US" sz="2100">
                <a:solidFill>
                  <a:srgbClr val="545454"/>
                </a:solidFill>
                <a:latin typeface="DM Sans"/>
                <a:ea typeface="DM Sans"/>
                <a:cs typeface="DM Sans"/>
                <a:sym typeface="DM Sans"/>
              </a:rPr>
              <a:t> What are top 3 values of total invoice?</a:t>
            </a:r>
          </a:p>
          <a:p>
            <a:pPr algn="l">
              <a:lnSpc>
                <a:spcPts val="2520"/>
              </a:lnSpc>
            </a:pPr>
            <a:r>
              <a:rPr lang="en-US" sz="2100">
                <a:solidFill>
                  <a:srgbClr val="545454"/>
                </a:solidFill>
                <a:latin typeface="DM Sans Bold"/>
                <a:ea typeface="DM Sans Bold"/>
                <a:cs typeface="DM Sans Bold"/>
                <a:sym typeface="DM Sans Bold"/>
              </a:rPr>
              <a:t>Q4:</a:t>
            </a:r>
            <a:r>
              <a:rPr lang="en-US" sz="2100">
                <a:solidFill>
                  <a:srgbClr val="545454"/>
                </a:solidFill>
                <a:latin typeface="DM Sans"/>
                <a:ea typeface="DM Sans"/>
                <a:cs typeface="DM Sans"/>
                <a:sym typeface="DM Sans"/>
              </a:rPr>
              <a:t> Which city has the best customers? We would like to throw a promotional Music Festival in the city we made the most money. Write a query that returns one city that has the highest sum of invoice totals. Return both the city name &amp; sum of all invoice totals. </a:t>
            </a:r>
          </a:p>
          <a:p>
            <a:pPr algn="l">
              <a:lnSpc>
                <a:spcPts val="2520"/>
              </a:lnSpc>
            </a:pPr>
            <a:r>
              <a:rPr lang="en-US" sz="2100">
                <a:solidFill>
                  <a:srgbClr val="545454"/>
                </a:solidFill>
                <a:latin typeface="DM Sans Bold"/>
                <a:ea typeface="DM Sans Bold"/>
                <a:cs typeface="DM Sans Bold"/>
                <a:sym typeface="DM Sans Bold"/>
              </a:rPr>
              <a:t>Q5:</a:t>
            </a:r>
            <a:r>
              <a:rPr lang="en-US" sz="2100">
                <a:solidFill>
                  <a:srgbClr val="545454"/>
                </a:solidFill>
                <a:latin typeface="DM Sans"/>
                <a:ea typeface="DM Sans"/>
                <a:cs typeface="DM Sans"/>
                <a:sym typeface="DM Sans"/>
              </a:rPr>
              <a:t> Who is the best customer? The customer who has spent the most money will be declared the best customer. Write a query that returns the person who has spent the most money.</a:t>
            </a:r>
          </a:p>
        </p:txBody>
      </p:sp>
      <p:sp>
        <p:nvSpPr>
          <p:cNvPr name="TextBox 24" id="24"/>
          <p:cNvSpPr txBox="true"/>
          <p:nvPr/>
        </p:nvSpPr>
        <p:spPr>
          <a:xfrm rot="0">
            <a:off x="6438123" y="2952750"/>
            <a:ext cx="11849877" cy="2209800"/>
          </a:xfrm>
          <a:prstGeom prst="rect">
            <a:avLst/>
          </a:prstGeom>
        </p:spPr>
        <p:txBody>
          <a:bodyPr anchor="t" rtlCol="false" tIns="0" lIns="0" bIns="0" rIns="0">
            <a:spAutoFit/>
          </a:bodyPr>
          <a:lstStyle/>
          <a:p>
            <a:pPr algn="l">
              <a:lnSpc>
                <a:spcPts val="2520"/>
              </a:lnSpc>
            </a:pPr>
            <a:r>
              <a:rPr lang="en-US" sz="2100">
                <a:solidFill>
                  <a:srgbClr val="545454"/>
                </a:solidFill>
                <a:latin typeface="DM Sans Bold"/>
                <a:ea typeface="DM Sans Bold"/>
                <a:cs typeface="DM Sans Bold"/>
                <a:sym typeface="DM Sans Bold"/>
              </a:rPr>
              <a:t>Q1:</a:t>
            </a:r>
            <a:r>
              <a:rPr lang="en-US" sz="2100">
                <a:solidFill>
                  <a:srgbClr val="545454"/>
                </a:solidFill>
                <a:latin typeface="DM Sans"/>
                <a:ea typeface="DM Sans"/>
                <a:cs typeface="DM Sans"/>
                <a:sym typeface="DM Sans"/>
              </a:rPr>
              <a:t> Write query to return the email, first name, last name, &amp; Genre of all Rock Music listeners. </a:t>
            </a:r>
            <a:r>
              <a:rPr lang="en-US" sz="2100">
                <a:solidFill>
                  <a:srgbClr val="545454"/>
                </a:solidFill>
                <a:latin typeface="DM Sans"/>
                <a:ea typeface="DM Sans"/>
                <a:cs typeface="DM Sans"/>
                <a:sym typeface="DM Sans"/>
              </a:rPr>
              <a:t>Return your list ordered alphabetically by email starting with A.</a:t>
            </a:r>
          </a:p>
          <a:p>
            <a:pPr algn="l">
              <a:lnSpc>
                <a:spcPts val="2520"/>
              </a:lnSpc>
            </a:pPr>
            <a:r>
              <a:rPr lang="en-US" sz="2100">
                <a:solidFill>
                  <a:srgbClr val="545454"/>
                </a:solidFill>
                <a:latin typeface="DM Sans Bold"/>
                <a:ea typeface="DM Sans Bold"/>
                <a:cs typeface="DM Sans Bold"/>
                <a:sym typeface="DM Sans Bold"/>
              </a:rPr>
              <a:t>Q2:</a:t>
            </a:r>
            <a:r>
              <a:rPr lang="en-US" sz="2100">
                <a:solidFill>
                  <a:srgbClr val="545454"/>
                </a:solidFill>
                <a:latin typeface="DM Sans"/>
                <a:ea typeface="DM Sans"/>
                <a:cs typeface="DM Sans"/>
                <a:sym typeface="DM Sans"/>
              </a:rPr>
              <a:t> Let's invite the artists who have written the most rock music in our dataset. Write a query that returns the Artist name and total track count of the top 10 rock bands.</a:t>
            </a:r>
          </a:p>
          <a:p>
            <a:pPr algn="l">
              <a:lnSpc>
                <a:spcPts val="2520"/>
              </a:lnSpc>
            </a:pPr>
            <a:r>
              <a:rPr lang="en-US" sz="2100">
                <a:solidFill>
                  <a:srgbClr val="545454"/>
                </a:solidFill>
                <a:latin typeface="DM Sans Bold"/>
                <a:ea typeface="DM Sans Bold"/>
                <a:cs typeface="DM Sans Bold"/>
                <a:sym typeface="DM Sans Bold"/>
              </a:rPr>
              <a:t>Q3:</a:t>
            </a:r>
            <a:r>
              <a:rPr lang="en-US" sz="2100">
                <a:solidFill>
                  <a:srgbClr val="545454"/>
                </a:solidFill>
                <a:latin typeface="DM Sans"/>
                <a:ea typeface="DM Sans"/>
                <a:cs typeface="DM Sans"/>
                <a:sym typeface="DM Sans"/>
              </a:rPr>
              <a:t> Return all the track names that have a song length longer than the average song length. Return the Name and Milliseconds for each track. Order by the song length with the longest songs listed first.</a:t>
            </a:r>
          </a:p>
        </p:txBody>
      </p:sp>
      <p:sp>
        <p:nvSpPr>
          <p:cNvPr name="TextBox 25" id="25"/>
          <p:cNvSpPr txBox="true"/>
          <p:nvPr/>
        </p:nvSpPr>
        <p:spPr>
          <a:xfrm rot="0">
            <a:off x="6438123" y="5618796"/>
            <a:ext cx="10821177" cy="2524125"/>
          </a:xfrm>
          <a:prstGeom prst="rect">
            <a:avLst/>
          </a:prstGeom>
        </p:spPr>
        <p:txBody>
          <a:bodyPr anchor="t" rtlCol="false" tIns="0" lIns="0" bIns="0" rIns="0">
            <a:spAutoFit/>
          </a:bodyPr>
          <a:lstStyle/>
          <a:p>
            <a:pPr algn="l">
              <a:lnSpc>
                <a:spcPts val="2520"/>
              </a:lnSpc>
            </a:pPr>
            <a:r>
              <a:rPr lang="en-US" sz="2100">
                <a:solidFill>
                  <a:srgbClr val="545454"/>
                </a:solidFill>
                <a:latin typeface="DM Sans Bold"/>
                <a:ea typeface="DM Sans Bold"/>
                <a:cs typeface="DM Sans Bold"/>
                <a:sym typeface="DM Sans Bold"/>
              </a:rPr>
              <a:t>Q1:</a:t>
            </a:r>
            <a:r>
              <a:rPr lang="en-US" sz="2100">
                <a:solidFill>
                  <a:srgbClr val="545454"/>
                </a:solidFill>
                <a:latin typeface="DM Sans"/>
                <a:ea typeface="DM Sans"/>
                <a:cs typeface="DM Sans"/>
                <a:sym typeface="DM Sans"/>
              </a:rPr>
              <a:t> Find how much amount spent by each customer on artists? Write a query to return customer name, artist name and total spent.</a:t>
            </a:r>
          </a:p>
          <a:p>
            <a:pPr algn="l">
              <a:lnSpc>
                <a:spcPts val="2520"/>
              </a:lnSpc>
            </a:pPr>
            <a:r>
              <a:rPr lang="en-US" sz="2100">
                <a:solidFill>
                  <a:srgbClr val="545454"/>
                </a:solidFill>
                <a:latin typeface="DM Sans Bold"/>
                <a:ea typeface="DM Sans Bold"/>
                <a:cs typeface="DM Sans Bold"/>
                <a:sym typeface="DM Sans Bold"/>
              </a:rPr>
              <a:t>Q2:</a:t>
            </a:r>
            <a:r>
              <a:rPr lang="en-US" sz="2100">
                <a:solidFill>
                  <a:srgbClr val="545454"/>
                </a:solidFill>
                <a:latin typeface="DM Sans"/>
                <a:ea typeface="DM Sans"/>
                <a:cs typeface="DM Sans"/>
                <a:sym typeface="DM Sans"/>
              </a:rPr>
              <a:t>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a:t>
            </a:r>
          </a:p>
          <a:p>
            <a:pPr algn="l">
              <a:lnSpc>
                <a:spcPts val="2520"/>
              </a:lnSpc>
            </a:pPr>
          </a:p>
          <a:p>
            <a:pPr algn="l">
              <a:lnSpc>
                <a:spcPts val="252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2039147" y="-399673"/>
            <a:ext cx="6611521" cy="10686673"/>
          </a:xfrm>
          <a:custGeom>
            <a:avLst/>
            <a:gdLst/>
            <a:ahLst/>
            <a:cxnLst/>
            <a:rect r="r" b="b" t="t" l="l"/>
            <a:pathLst>
              <a:path h="10686673" w="6611521">
                <a:moveTo>
                  <a:pt x="0" y="0"/>
                </a:moveTo>
                <a:lnTo>
                  <a:pt x="6611521" y="0"/>
                </a:lnTo>
                <a:lnTo>
                  <a:pt x="6611521" y="10686673"/>
                </a:lnTo>
                <a:lnTo>
                  <a:pt x="0" y="10686673"/>
                </a:lnTo>
                <a:lnTo>
                  <a:pt x="0" y="0"/>
                </a:lnTo>
                <a:close/>
              </a:path>
            </a:pathLst>
          </a:custGeom>
          <a:blipFill>
            <a:blip r:embed="rId3"/>
            <a:stretch>
              <a:fillRect l="0" t="0" r="-142607" b="0"/>
            </a:stretch>
          </a:blipFill>
        </p:spPr>
      </p:sp>
      <p:sp>
        <p:nvSpPr>
          <p:cNvPr name="TextBox 7" id="7"/>
          <p:cNvSpPr txBox="true"/>
          <p:nvPr/>
        </p:nvSpPr>
        <p:spPr>
          <a:xfrm rot="0">
            <a:off x="5866291" y="578341"/>
            <a:ext cx="11627314" cy="2746242"/>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Q1: WHO IS THE SENIOR MOST EMPLOYEE BASED ON JOB TITLE?</a:t>
            </a:r>
          </a:p>
        </p:txBody>
      </p:sp>
      <p:sp>
        <p:nvSpPr>
          <p:cNvPr name="TextBox 8" id="8"/>
          <p:cNvSpPr txBox="true"/>
          <p:nvPr/>
        </p:nvSpPr>
        <p:spPr>
          <a:xfrm rot="0">
            <a:off x="5866291" y="3356772"/>
            <a:ext cx="8951959" cy="3097582"/>
          </a:xfrm>
          <a:prstGeom prst="rect">
            <a:avLst/>
          </a:prstGeom>
        </p:spPr>
        <p:txBody>
          <a:bodyPr anchor="t" rtlCol="false" tIns="0" lIns="0" bIns="0" rIns="0">
            <a:spAutoFit/>
          </a:bodyPr>
          <a:lstStyle/>
          <a:p>
            <a:pPr algn="l">
              <a:lnSpc>
                <a:spcPts val="6206"/>
              </a:lnSpc>
            </a:pPr>
            <a:r>
              <a:rPr lang="en-US" sz="4497" spc="440">
                <a:solidFill>
                  <a:srgbClr val="000000"/>
                </a:solidFill>
                <a:latin typeface="Montserrat Light"/>
                <a:ea typeface="Montserrat Light"/>
                <a:cs typeface="Montserrat Light"/>
                <a:sym typeface="Montserrat Light"/>
              </a:rPr>
              <a:t>Most Senior person in our organization is Andrew Adams. He have L6 from Edmonton, Canada.</a:t>
            </a:r>
          </a:p>
        </p:txBody>
      </p:sp>
      <p:sp>
        <p:nvSpPr>
          <p:cNvPr name="TextBox 9" id="9"/>
          <p:cNvSpPr txBox="true"/>
          <p:nvPr/>
        </p:nvSpPr>
        <p:spPr>
          <a:xfrm rot="0">
            <a:off x="5866291" y="6719510"/>
            <a:ext cx="6096185" cy="838300"/>
          </a:xfrm>
          <a:prstGeom prst="rect">
            <a:avLst/>
          </a:prstGeom>
        </p:spPr>
        <p:txBody>
          <a:bodyPr anchor="t" rtlCol="false" tIns="0" lIns="0" bIns="0" rIns="0">
            <a:spAutoFit/>
          </a:bodyPr>
          <a:lstStyle/>
          <a:p>
            <a:pPr algn="l">
              <a:lnSpc>
                <a:spcPts val="3381"/>
              </a:lnSpc>
            </a:pPr>
            <a:r>
              <a:rPr lang="en-US" sz="2450" spc="240">
                <a:solidFill>
                  <a:srgbClr val="000000"/>
                </a:solidFill>
                <a:latin typeface="Montserrat Light"/>
                <a:ea typeface="Montserrat Light"/>
                <a:cs typeface="Montserrat Light"/>
                <a:sym typeface="Montserrat Light"/>
              </a:rPr>
              <a:t>SELECT * FROM employee WHERE levels &gt;= 'L3' limit 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717389" y="-7563"/>
            <a:ext cx="5612354" cy="10674983"/>
          </a:xfrm>
          <a:custGeom>
            <a:avLst/>
            <a:gdLst/>
            <a:ahLst/>
            <a:cxnLst/>
            <a:rect r="r" b="b" t="t" l="l"/>
            <a:pathLst>
              <a:path h="10674983" w="5612354">
                <a:moveTo>
                  <a:pt x="0" y="0"/>
                </a:moveTo>
                <a:lnTo>
                  <a:pt x="5612354" y="0"/>
                </a:lnTo>
                <a:lnTo>
                  <a:pt x="5612354" y="10674983"/>
                </a:lnTo>
                <a:lnTo>
                  <a:pt x="0" y="10674983"/>
                </a:lnTo>
                <a:lnTo>
                  <a:pt x="0" y="0"/>
                </a:lnTo>
                <a:close/>
              </a:path>
            </a:pathLst>
          </a:custGeom>
          <a:blipFill>
            <a:blip r:embed="rId3"/>
            <a:stretch>
              <a:fillRect l="-154180" t="0" r="-31127" b="0"/>
            </a:stretch>
          </a:blipFill>
        </p:spPr>
      </p:sp>
      <p:sp>
        <p:nvSpPr>
          <p:cNvPr name="TextBox 7" id="7"/>
          <p:cNvSpPr txBox="true"/>
          <p:nvPr/>
        </p:nvSpPr>
        <p:spPr>
          <a:xfrm rot="0">
            <a:off x="5866291" y="578341"/>
            <a:ext cx="11627314" cy="1822317"/>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Q2: WHICH COUNTRIES HAVE THE MOST INVOICES?</a:t>
            </a:r>
          </a:p>
        </p:txBody>
      </p:sp>
      <p:sp>
        <p:nvSpPr>
          <p:cNvPr name="TextBox 8" id="8"/>
          <p:cNvSpPr txBox="true"/>
          <p:nvPr/>
        </p:nvSpPr>
        <p:spPr>
          <a:xfrm rot="0">
            <a:off x="5866291" y="2569024"/>
            <a:ext cx="8951959" cy="3097582"/>
          </a:xfrm>
          <a:prstGeom prst="rect">
            <a:avLst/>
          </a:prstGeom>
        </p:spPr>
        <p:txBody>
          <a:bodyPr anchor="t" rtlCol="false" tIns="0" lIns="0" bIns="0" rIns="0">
            <a:spAutoFit/>
          </a:bodyPr>
          <a:lstStyle/>
          <a:p>
            <a:pPr algn="l">
              <a:lnSpc>
                <a:spcPts val="6206"/>
              </a:lnSpc>
            </a:pPr>
            <a:r>
              <a:rPr lang="en-US" sz="4497" spc="440">
                <a:solidFill>
                  <a:srgbClr val="000000"/>
                </a:solidFill>
                <a:latin typeface="Montserrat Light"/>
                <a:ea typeface="Montserrat Light"/>
                <a:cs typeface="Montserrat Light"/>
                <a:sym typeface="Montserrat Light"/>
              </a:rPr>
              <a:t>USA country have the highest invoices generated as per invoice data. </a:t>
            </a:r>
          </a:p>
        </p:txBody>
      </p:sp>
      <p:sp>
        <p:nvSpPr>
          <p:cNvPr name="TextBox 9" id="9"/>
          <p:cNvSpPr txBox="true"/>
          <p:nvPr/>
        </p:nvSpPr>
        <p:spPr>
          <a:xfrm rot="0">
            <a:off x="5866291" y="5876156"/>
            <a:ext cx="8575275" cy="2122611"/>
          </a:xfrm>
          <a:prstGeom prst="rect">
            <a:avLst/>
          </a:prstGeom>
        </p:spPr>
        <p:txBody>
          <a:bodyPr anchor="t" rtlCol="false" tIns="0" lIns="0" bIns="0" rIns="0">
            <a:spAutoFit/>
          </a:bodyPr>
          <a:lstStyle/>
          <a:p>
            <a:pPr algn="l">
              <a:lnSpc>
                <a:spcPts val="3381"/>
              </a:lnSpc>
            </a:pPr>
            <a:r>
              <a:rPr lang="en-US" sz="2450" spc="240">
                <a:solidFill>
                  <a:srgbClr val="000000"/>
                </a:solidFill>
                <a:latin typeface="Montserrat Light"/>
                <a:ea typeface="Montserrat Light"/>
                <a:cs typeface="Montserrat Light"/>
                <a:sym typeface="Montserrat Light"/>
              </a:rPr>
              <a:t>SELECT billing_country, COUNT(invoice_id) AS Invoice_count</a:t>
            </a:r>
          </a:p>
          <a:p>
            <a:pPr algn="l">
              <a:lnSpc>
                <a:spcPts val="3381"/>
              </a:lnSpc>
            </a:pPr>
            <a:r>
              <a:rPr lang="en-US" sz="2450" spc="240">
                <a:solidFill>
                  <a:srgbClr val="000000"/>
                </a:solidFill>
                <a:latin typeface="Montserrat Light"/>
                <a:ea typeface="Montserrat Light"/>
                <a:cs typeface="Montserrat Light"/>
                <a:sym typeface="Montserrat Light"/>
              </a:rPr>
              <a:t>FROM invoice</a:t>
            </a:r>
          </a:p>
          <a:p>
            <a:pPr algn="l">
              <a:lnSpc>
                <a:spcPts val="3381"/>
              </a:lnSpc>
            </a:pPr>
            <a:r>
              <a:rPr lang="en-US" sz="2450" spc="240">
                <a:solidFill>
                  <a:srgbClr val="000000"/>
                </a:solidFill>
                <a:latin typeface="Montserrat Light"/>
                <a:ea typeface="Montserrat Light"/>
                <a:cs typeface="Montserrat Light"/>
                <a:sym typeface="Montserrat Light"/>
              </a:rPr>
              <a:t>GROUP BY billing_country</a:t>
            </a:r>
          </a:p>
          <a:p>
            <a:pPr algn="l">
              <a:lnSpc>
                <a:spcPts val="3381"/>
              </a:lnSpc>
            </a:pPr>
            <a:r>
              <a:rPr lang="en-US" sz="2450" spc="240">
                <a:solidFill>
                  <a:srgbClr val="000000"/>
                </a:solidFill>
                <a:latin typeface="Montserrat Light"/>
                <a:ea typeface="Montserrat Light"/>
                <a:cs typeface="Montserrat Light"/>
                <a:sym typeface="Montserrat Light"/>
              </a:rPr>
              <a:t>ORDER BY billing_country DESC limit 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410190" cy="10287000"/>
          </a:xfrm>
          <a:custGeom>
            <a:avLst/>
            <a:gdLst/>
            <a:ahLst/>
            <a:cxnLst/>
            <a:rect r="r" b="b" t="t" l="l"/>
            <a:pathLst>
              <a:path h="10287000" w="4410190">
                <a:moveTo>
                  <a:pt x="0" y="0"/>
                </a:moveTo>
                <a:lnTo>
                  <a:pt x="4410190" y="0"/>
                </a:lnTo>
                <a:lnTo>
                  <a:pt x="4410190" y="10287000"/>
                </a:lnTo>
                <a:lnTo>
                  <a:pt x="0" y="10287000"/>
                </a:lnTo>
                <a:lnTo>
                  <a:pt x="0" y="0"/>
                </a:lnTo>
                <a:close/>
              </a:path>
            </a:pathLst>
          </a:custGeom>
          <a:blipFill>
            <a:blip r:embed="rId3"/>
            <a:stretch>
              <a:fillRect l="-43958" t="-4639" r="-222043" b="0"/>
            </a:stretch>
          </a:blipFill>
        </p:spPr>
      </p:sp>
      <p:sp>
        <p:nvSpPr>
          <p:cNvPr name="TextBox 7" id="7"/>
          <p:cNvSpPr txBox="true"/>
          <p:nvPr/>
        </p:nvSpPr>
        <p:spPr>
          <a:xfrm rot="0">
            <a:off x="5866291" y="578341"/>
            <a:ext cx="11627314" cy="1822317"/>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Q3: WHAT ARE TOP 3 VALUES OF TOTAL INVOICE?</a:t>
            </a:r>
          </a:p>
        </p:txBody>
      </p:sp>
      <p:sp>
        <p:nvSpPr>
          <p:cNvPr name="TextBox 8" id="8"/>
          <p:cNvSpPr txBox="true"/>
          <p:nvPr/>
        </p:nvSpPr>
        <p:spPr>
          <a:xfrm rot="0">
            <a:off x="5866291" y="2569024"/>
            <a:ext cx="8951959" cy="3097582"/>
          </a:xfrm>
          <a:prstGeom prst="rect">
            <a:avLst/>
          </a:prstGeom>
        </p:spPr>
        <p:txBody>
          <a:bodyPr anchor="t" rtlCol="false" tIns="0" lIns="0" bIns="0" rIns="0">
            <a:spAutoFit/>
          </a:bodyPr>
          <a:lstStyle/>
          <a:p>
            <a:pPr algn="l">
              <a:lnSpc>
                <a:spcPts val="6206"/>
              </a:lnSpc>
            </a:pPr>
            <a:r>
              <a:rPr lang="en-US" sz="4497" spc="440">
                <a:solidFill>
                  <a:srgbClr val="000000"/>
                </a:solidFill>
                <a:latin typeface="Montserrat Light"/>
                <a:ea typeface="Montserrat Light"/>
                <a:cs typeface="Montserrat Light"/>
                <a:sym typeface="Montserrat Light"/>
              </a:rPr>
              <a:t>Customer_id 5,6 and 46 have the highest invoice values. $ 145, $ 129 and $ 115.</a:t>
            </a:r>
          </a:p>
        </p:txBody>
      </p:sp>
      <p:sp>
        <p:nvSpPr>
          <p:cNvPr name="TextBox 9" id="9"/>
          <p:cNvSpPr txBox="true"/>
          <p:nvPr/>
        </p:nvSpPr>
        <p:spPr>
          <a:xfrm rot="0">
            <a:off x="5866291" y="5851378"/>
            <a:ext cx="8575275" cy="3406922"/>
          </a:xfrm>
          <a:prstGeom prst="rect">
            <a:avLst/>
          </a:prstGeom>
        </p:spPr>
        <p:txBody>
          <a:bodyPr anchor="t" rtlCol="false" tIns="0" lIns="0" bIns="0" rIns="0">
            <a:spAutoFit/>
          </a:bodyPr>
          <a:lstStyle/>
          <a:p>
            <a:pPr algn="l">
              <a:lnSpc>
                <a:spcPts val="3381"/>
              </a:lnSpc>
            </a:pPr>
            <a:r>
              <a:rPr lang="en-US" sz="2450" spc="240">
                <a:solidFill>
                  <a:srgbClr val="000000"/>
                </a:solidFill>
                <a:latin typeface="Montserrat Light"/>
                <a:ea typeface="Montserrat Light"/>
                <a:cs typeface="Montserrat Light"/>
                <a:sym typeface="Montserrat Light"/>
              </a:rPr>
              <a:t>SELECT </a:t>
            </a:r>
          </a:p>
          <a:p>
            <a:pPr algn="l">
              <a:lnSpc>
                <a:spcPts val="3381"/>
              </a:lnSpc>
            </a:pPr>
            <a:r>
              <a:rPr lang="en-US" sz="2450" spc="240">
                <a:solidFill>
                  <a:srgbClr val="000000"/>
                </a:solidFill>
                <a:latin typeface="Montserrat Light"/>
                <a:ea typeface="Montserrat Light"/>
                <a:cs typeface="Montserrat Light"/>
                <a:sym typeface="Montserrat Light"/>
              </a:rPr>
              <a:t>    customer_id, ROUND(SUM(total), 2) AS Invoice_value</a:t>
            </a:r>
          </a:p>
          <a:p>
            <a:pPr algn="l">
              <a:lnSpc>
                <a:spcPts val="3381"/>
              </a:lnSpc>
            </a:pPr>
            <a:r>
              <a:rPr lang="en-US" sz="2450" spc="240">
                <a:solidFill>
                  <a:srgbClr val="000000"/>
                </a:solidFill>
                <a:latin typeface="Montserrat Light"/>
                <a:ea typeface="Montserrat Light"/>
                <a:cs typeface="Montserrat Light"/>
                <a:sym typeface="Montserrat Light"/>
              </a:rPr>
              <a:t>FROM</a:t>
            </a:r>
          </a:p>
          <a:p>
            <a:pPr algn="l">
              <a:lnSpc>
                <a:spcPts val="3381"/>
              </a:lnSpc>
            </a:pPr>
            <a:r>
              <a:rPr lang="en-US" sz="2450" spc="240">
                <a:solidFill>
                  <a:srgbClr val="000000"/>
                </a:solidFill>
                <a:latin typeface="Montserrat Light"/>
                <a:ea typeface="Montserrat Light"/>
                <a:cs typeface="Montserrat Light"/>
                <a:sym typeface="Montserrat Light"/>
              </a:rPr>
              <a:t>    invoice</a:t>
            </a:r>
          </a:p>
          <a:p>
            <a:pPr algn="l">
              <a:lnSpc>
                <a:spcPts val="3381"/>
              </a:lnSpc>
            </a:pPr>
            <a:r>
              <a:rPr lang="en-US" sz="2450" spc="240">
                <a:solidFill>
                  <a:srgbClr val="000000"/>
                </a:solidFill>
                <a:latin typeface="Montserrat Light"/>
                <a:ea typeface="Montserrat Light"/>
                <a:cs typeface="Montserrat Light"/>
                <a:sym typeface="Montserrat Light"/>
              </a:rPr>
              <a:t>GROUP BY customer_id</a:t>
            </a:r>
          </a:p>
          <a:p>
            <a:pPr algn="l">
              <a:lnSpc>
                <a:spcPts val="3381"/>
              </a:lnSpc>
            </a:pPr>
            <a:r>
              <a:rPr lang="en-US" sz="2450" spc="240">
                <a:solidFill>
                  <a:srgbClr val="000000"/>
                </a:solidFill>
                <a:latin typeface="Montserrat Light"/>
                <a:ea typeface="Montserrat Light"/>
                <a:cs typeface="Montserrat Light"/>
                <a:sym typeface="Montserrat Light"/>
              </a:rPr>
              <a:t>ORDER BY Invoice_value DESC</a:t>
            </a:r>
          </a:p>
          <a:p>
            <a:pPr algn="l">
              <a:lnSpc>
                <a:spcPts val="3381"/>
              </a:lnSpc>
            </a:pPr>
            <a:r>
              <a:rPr lang="en-US" sz="2450" spc="240">
                <a:solidFill>
                  <a:srgbClr val="000000"/>
                </a:solidFill>
                <a:latin typeface="Montserrat Light"/>
                <a:ea typeface="Montserrat Light"/>
                <a:cs typeface="Montserrat Light"/>
                <a:sym typeface="Montserrat Light"/>
              </a:rPr>
              <a:t>LIMIT 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7563"/>
            <a:ext cx="4410190" cy="10294563"/>
          </a:xfrm>
          <a:custGeom>
            <a:avLst/>
            <a:gdLst/>
            <a:ahLst/>
            <a:cxnLst/>
            <a:rect r="r" b="b" t="t" l="l"/>
            <a:pathLst>
              <a:path h="10294563" w="4410190">
                <a:moveTo>
                  <a:pt x="0" y="0"/>
                </a:moveTo>
                <a:lnTo>
                  <a:pt x="4410190" y="0"/>
                </a:lnTo>
                <a:lnTo>
                  <a:pt x="4410190" y="10294563"/>
                </a:lnTo>
                <a:lnTo>
                  <a:pt x="0" y="10294563"/>
                </a:lnTo>
                <a:lnTo>
                  <a:pt x="0" y="0"/>
                </a:lnTo>
                <a:close/>
              </a:path>
            </a:pathLst>
          </a:custGeom>
          <a:blipFill>
            <a:blip r:embed="rId3"/>
            <a:stretch>
              <a:fillRect l="-213230" t="0" r="-75813" b="0"/>
            </a:stretch>
          </a:blipFill>
        </p:spPr>
      </p:sp>
      <p:sp>
        <p:nvSpPr>
          <p:cNvPr name="TextBox 7" id="7"/>
          <p:cNvSpPr txBox="true"/>
          <p:nvPr/>
        </p:nvSpPr>
        <p:spPr>
          <a:xfrm rot="0">
            <a:off x="5631986" y="176228"/>
            <a:ext cx="12461400" cy="3075044"/>
          </a:xfrm>
          <a:prstGeom prst="rect">
            <a:avLst/>
          </a:prstGeom>
        </p:spPr>
        <p:txBody>
          <a:bodyPr anchor="t" rtlCol="false" tIns="0" lIns="0" bIns="0" rIns="0">
            <a:spAutoFit/>
          </a:bodyPr>
          <a:lstStyle/>
          <a:p>
            <a:pPr algn="l" marL="0" indent="0" lvl="0">
              <a:lnSpc>
                <a:spcPts val="4117"/>
              </a:lnSpc>
              <a:spcBef>
                <a:spcPct val="0"/>
              </a:spcBef>
            </a:pPr>
            <a:r>
              <a:rPr lang="en-US" sz="2983" spc="104">
                <a:solidFill>
                  <a:srgbClr val="010101"/>
                </a:solidFill>
                <a:latin typeface="Archivo Black"/>
                <a:ea typeface="Archivo Black"/>
                <a:cs typeface="Archivo Black"/>
                <a:sym typeface="Archivo Black"/>
              </a:rPr>
              <a:t>Q4: WHICH CITY HAS THE BEST CUSTOMERS? WE WOULD LIKE TO THROW A PROMOTIONAL MUSIC FESTIVAL IN THE CITY WE MADE THE MOST MONEY. WRITE A QUERY THAT RETURNS ONE CITY THAT HAS THE HIGHEST SUM OF INVOICE TOTALS. RETURN BOTH THE CITY NAME &amp; SUM OF ALL INVOICE TOTALS.</a:t>
            </a:r>
            <a:r>
              <a:rPr lang="en-US" sz="2983" spc="104">
                <a:solidFill>
                  <a:srgbClr val="010101"/>
                </a:solidFill>
                <a:latin typeface="Archivo Black"/>
                <a:ea typeface="Archivo Black"/>
                <a:cs typeface="Archivo Black"/>
                <a:sym typeface="Archivo Black"/>
              </a:rPr>
              <a:t> </a:t>
            </a:r>
          </a:p>
        </p:txBody>
      </p:sp>
      <p:sp>
        <p:nvSpPr>
          <p:cNvPr name="TextBox 8" id="8"/>
          <p:cNvSpPr txBox="true"/>
          <p:nvPr/>
        </p:nvSpPr>
        <p:spPr>
          <a:xfrm rot="0">
            <a:off x="5631986" y="3324202"/>
            <a:ext cx="10573794" cy="1815517"/>
          </a:xfrm>
          <a:prstGeom prst="rect">
            <a:avLst/>
          </a:prstGeom>
        </p:spPr>
        <p:txBody>
          <a:bodyPr anchor="t" rtlCol="false" tIns="0" lIns="0" bIns="0" rIns="0">
            <a:spAutoFit/>
          </a:bodyPr>
          <a:lstStyle/>
          <a:p>
            <a:pPr algn="l">
              <a:lnSpc>
                <a:spcPts val="4826"/>
              </a:lnSpc>
            </a:pPr>
            <a:r>
              <a:rPr lang="en-US" sz="3497" spc="342">
                <a:solidFill>
                  <a:srgbClr val="000000"/>
                </a:solidFill>
                <a:latin typeface="Montserrat Light"/>
                <a:ea typeface="Montserrat Light"/>
                <a:cs typeface="Montserrat Light"/>
                <a:sym typeface="Montserrat Light"/>
              </a:rPr>
              <a:t>Prague, Mountain view, london, Berlin and Paris. These are the top 5 cities who has been the highest invoice values.</a:t>
            </a:r>
          </a:p>
        </p:txBody>
      </p:sp>
      <p:sp>
        <p:nvSpPr>
          <p:cNvPr name="TextBox 9" id="9"/>
          <p:cNvSpPr txBox="true"/>
          <p:nvPr/>
        </p:nvSpPr>
        <p:spPr>
          <a:xfrm rot="0">
            <a:off x="5631986" y="5291828"/>
            <a:ext cx="8575275" cy="3406922"/>
          </a:xfrm>
          <a:prstGeom prst="rect">
            <a:avLst/>
          </a:prstGeom>
        </p:spPr>
        <p:txBody>
          <a:bodyPr anchor="t" rtlCol="false" tIns="0" lIns="0" bIns="0" rIns="0">
            <a:spAutoFit/>
          </a:bodyPr>
          <a:lstStyle/>
          <a:p>
            <a:pPr algn="l">
              <a:lnSpc>
                <a:spcPts val="3381"/>
              </a:lnSpc>
            </a:pPr>
            <a:r>
              <a:rPr lang="en-US" sz="2450" spc="240">
                <a:solidFill>
                  <a:srgbClr val="000000"/>
                </a:solidFill>
                <a:latin typeface="Montserrat Light"/>
                <a:ea typeface="Montserrat Light"/>
                <a:cs typeface="Montserrat Light"/>
                <a:sym typeface="Montserrat Light"/>
              </a:rPr>
              <a:t>SELECT </a:t>
            </a:r>
          </a:p>
          <a:p>
            <a:pPr algn="l">
              <a:lnSpc>
                <a:spcPts val="3381"/>
              </a:lnSpc>
            </a:pPr>
            <a:r>
              <a:rPr lang="en-US" sz="2450" spc="240">
                <a:solidFill>
                  <a:srgbClr val="000000"/>
                </a:solidFill>
                <a:latin typeface="Montserrat Light"/>
                <a:ea typeface="Montserrat Light"/>
                <a:cs typeface="Montserrat Light"/>
                <a:sym typeface="Montserrat Light"/>
              </a:rPr>
              <a:t>    billing_city, ROUND(SUM(total), 2) AS Invoice_total</a:t>
            </a:r>
          </a:p>
          <a:p>
            <a:pPr algn="l">
              <a:lnSpc>
                <a:spcPts val="3381"/>
              </a:lnSpc>
            </a:pPr>
            <a:r>
              <a:rPr lang="en-US" sz="2450" spc="240">
                <a:solidFill>
                  <a:srgbClr val="000000"/>
                </a:solidFill>
                <a:latin typeface="Montserrat Light"/>
                <a:ea typeface="Montserrat Light"/>
                <a:cs typeface="Montserrat Light"/>
                <a:sym typeface="Montserrat Light"/>
              </a:rPr>
              <a:t>FROM</a:t>
            </a:r>
          </a:p>
          <a:p>
            <a:pPr algn="l">
              <a:lnSpc>
                <a:spcPts val="3381"/>
              </a:lnSpc>
            </a:pPr>
            <a:r>
              <a:rPr lang="en-US" sz="2450" spc="240">
                <a:solidFill>
                  <a:srgbClr val="000000"/>
                </a:solidFill>
                <a:latin typeface="Montserrat Light"/>
                <a:ea typeface="Montserrat Light"/>
                <a:cs typeface="Montserrat Light"/>
                <a:sym typeface="Montserrat Light"/>
              </a:rPr>
              <a:t>    invoice</a:t>
            </a:r>
          </a:p>
          <a:p>
            <a:pPr algn="l">
              <a:lnSpc>
                <a:spcPts val="3381"/>
              </a:lnSpc>
            </a:pPr>
            <a:r>
              <a:rPr lang="en-US" sz="2450" spc="240">
                <a:solidFill>
                  <a:srgbClr val="000000"/>
                </a:solidFill>
                <a:latin typeface="Montserrat Light"/>
                <a:ea typeface="Montserrat Light"/>
                <a:cs typeface="Montserrat Light"/>
                <a:sym typeface="Montserrat Light"/>
              </a:rPr>
              <a:t>GROUP BY billing_city</a:t>
            </a:r>
          </a:p>
          <a:p>
            <a:pPr algn="l">
              <a:lnSpc>
                <a:spcPts val="3381"/>
              </a:lnSpc>
            </a:pPr>
            <a:r>
              <a:rPr lang="en-US" sz="2450" spc="240">
                <a:solidFill>
                  <a:srgbClr val="000000"/>
                </a:solidFill>
                <a:latin typeface="Montserrat Light"/>
                <a:ea typeface="Montserrat Light"/>
                <a:cs typeface="Montserrat Light"/>
                <a:sym typeface="Montserrat Light"/>
              </a:rPr>
              <a:t>ORDER BY Invoice_total DESC</a:t>
            </a:r>
          </a:p>
          <a:p>
            <a:pPr algn="l">
              <a:lnSpc>
                <a:spcPts val="3381"/>
              </a:lnSpc>
            </a:pPr>
            <a:r>
              <a:rPr lang="en-US" sz="2450" spc="240">
                <a:solidFill>
                  <a:srgbClr val="000000"/>
                </a:solidFill>
                <a:latin typeface="Montserrat Light"/>
                <a:ea typeface="Montserrat Light"/>
                <a:cs typeface="Montserrat Light"/>
                <a:sym typeface="Montserrat Light"/>
              </a:rPr>
              <a:t>LIMIT 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344653" y="-338550"/>
            <a:ext cx="4065537" cy="10284598"/>
          </a:xfrm>
          <a:custGeom>
            <a:avLst/>
            <a:gdLst/>
            <a:ahLst/>
            <a:cxnLst/>
            <a:rect r="r" b="b" t="t" l="l"/>
            <a:pathLst>
              <a:path h="10284598" w="4065537">
                <a:moveTo>
                  <a:pt x="0" y="0"/>
                </a:moveTo>
                <a:lnTo>
                  <a:pt x="4065537" y="0"/>
                </a:lnTo>
                <a:lnTo>
                  <a:pt x="4065537" y="10284599"/>
                </a:lnTo>
                <a:lnTo>
                  <a:pt x="0" y="10284599"/>
                </a:lnTo>
                <a:lnTo>
                  <a:pt x="0" y="0"/>
                </a:lnTo>
                <a:close/>
              </a:path>
            </a:pathLst>
          </a:custGeom>
          <a:blipFill>
            <a:blip r:embed="rId3"/>
            <a:stretch>
              <a:fillRect l="-106180" t="0" r="-173512" b="0"/>
            </a:stretch>
          </a:blipFill>
        </p:spPr>
      </p:sp>
      <p:sp>
        <p:nvSpPr>
          <p:cNvPr name="Freeform 7" id="7"/>
          <p:cNvSpPr/>
          <p:nvPr/>
        </p:nvSpPr>
        <p:spPr>
          <a:xfrm flipH="false" flipV="false" rot="0">
            <a:off x="738401" y="3272605"/>
            <a:ext cx="1272410" cy="1531145"/>
          </a:xfrm>
          <a:custGeom>
            <a:avLst/>
            <a:gdLst/>
            <a:ahLst/>
            <a:cxnLst/>
            <a:rect r="r" b="b" t="t" l="l"/>
            <a:pathLst>
              <a:path h="1531145" w="1272410">
                <a:moveTo>
                  <a:pt x="0" y="0"/>
                </a:moveTo>
                <a:lnTo>
                  <a:pt x="1272409" y="0"/>
                </a:lnTo>
                <a:lnTo>
                  <a:pt x="1272409" y="1531144"/>
                </a:lnTo>
                <a:lnTo>
                  <a:pt x="0" y="15311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945123" y="3553932"/>
            <a:ext cx="864597" cy="968489"/>
          </a:xfrm>
          <a:custGeom>
            <a:avLst/>
            <a:gdLst/>
            <a:ahLst/>
            <a:cxnLst/>
            <a:rect r="r" b="b" t="t" l="l"/>
            <a:pathLst>
              <a:path h="968489" w="864597">
                <a:moveTo>
                  <a:pt x="0" y="0"/>
                </a:moveTo>
                <a:lnTo>
                  <a:pt x="864597" y="0"/>
                </a:lnTo>
                <a:lnTo>
                  <a:pt x="864597" y="968489"/>
                </a:lnTo>
                <a:lnTo>
                  <a:pt x="0" y="9684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631986" y="176228"/>
            <a:ext cx="12461400" cy="2046344"/>
          </a:xfrm>
          <a:prstGeom prst="rect">
            <a:avLst/>
          </a:prstGeom>
        </p:spPr>
        <p:txBody>
          <a:bodyPr anchor="t" rtlCol="false" tIns="0" lIns="0" bIns="0" rIns="0">
            <a:spAutoFit/>
          </a:bodyPr>
          <a:lstStyle/>
          <a:p>
            <a:pPr algn="l" marL="0" indent="0" lvl="0">
              <a:lnSpc>
                <a:spcPts val="4117"/>
              </a:lnSpc>
              <a:spcBef>
                <a:spcPct val="0"/>
              </a:spcBef>
            </a:pPr>
            <a:r>
              <a:rPr lang="en-US" sz="2983" spc="104">
                <a:solidFill>
                  <a:srgbClr val="010101"/>
                </a:solidFill>
                <a:latin typeface="Archivo Black"/>
                <a:ea typeface="Archivo Black"/>
                <a:cs typeface="Archivo Black"/>
                <a:sym typeface="Archivo Black"/>
              </a:rPr>
              <a:t>Q5: WHO IS THE BEST CUSTOMER? THE CUSTOMER WHO HAS SPENT THE MOST MONEY WILL BE DECLARED THE BEST CUSTOMER. WRITE A QUERY THAT RETURNS THE PERSON WHO HAS SPENT THE MOST MONEY.</a:t>
            </a:r>
          </a:p>
        </p:txBody>
      </p:sp>
      <p:sp>
        <p:nvSpPr>
          <p:cNvPr name="TextBox 10" id="10"/>
          <p:cNvSpPr txBox="true"/>
          <p:nvPr/>
        </p:nvSpPr>
        <p:spPr>
          <a:xfrm rot="0">
            <a:off x="5631986" y="2530354"/>
            <a:ext cx="10573794" cy="2425117"/>
          </a:xfrm>
          <a:prstGeom prst="rect">
            <a:avLst/>
          </a:prstGeom>
        </p:spPr>
        <p:txBody>
          <a:bodyPr anchor="t" rtlCol="false" tIns="0" lIns="0" bIns="0" rIns="0">
            <a:spAutoFit/>
          </a:bodyPr>
          <a:lstStyle/>
          <a:p>
            <a:pPr algn="l">
              <a:lnSpc>
                <a:spcPts val="4826"/>
              </a:lnSpc>
            </a:pPr>
            <a:r>
              <a:rPr lang="en-US" sz="3497" spc="342">
                <a:solidFill>
                  <a:srgbClr val="000000"/>
                </a:solidFill>
                <a:latin typeface="Montserrat Light"/>
                <a:ea typeface="Montserrat Light"/>
                <a:cs typeface="Montserrat Light"/>
                <a:sym typeface="Montserrat Light"/>
              </a:rPr>
              <a:t>We have top two customer, who having the highest spending imvoice amounts. one is Frank with $ 146 another is Frantiaiek with $ 145.</a:t>
            </a:r>
          </a:p>
        </p:txBody>
      </p:sp>
      <p:sp>
        <p:nvSpPr>
          <p:cNvPr name="TextBox 11" id="11"/>
          <p:cNvSpPr txBox="true"/>
          <p:nvPr/>
        </p:nvSpPr>
        <p:spPr>
          <a:xfrm rot="0">
            <a:off x="5631986" y="5291828"/>
            <a:ext cx="9303687" cy="3959925"/>
          </a:xfrm>
          <a:prstGeom prst="rect">
            <a:avLst/>
          </a:prstGeom>
        </p:spPr>
        <p:txBody>
          <a:bodyPr anchor="t" rtlCol="false" tIns="0" lIns="0" bIns="0" rIns="0">
            <a:spAutoFit/>
          </a:bodyPr>
          <a:lstStyle/>
          <a:p>
            <a:pPr algn="l">
              <a:lnSpc>
                <a:spcPts val="3138"/>
              </a:lnSpc>
            </a:pPr>
            <a:r>
              <a:rPr lang="en-US" sz="2274" spc="222">
                <a:solidFill>
                  <a:srgbClr val="000000"/>
                </a:solidFill>
                <a:latin typeface="Montserrat Light"/>
                <a:ea typeface="Montserrat Light"/>
                <a:cs typeface="Montserrat Light"/>
                <a:sym typeface="Montserrat Light"/>
              </a:rPr>
              <a:t>SELECT </a:t>
            </a:r>
          </a:p>
          <a:p>
            <a:pPr algn="l">
              <a:lnSpc>
                <a:spcPts val="3138"/>
              </a:lnSpc>
            </a:pPr>
            <a:r>
              <a:rPr lang="en-US" sz="2274" spc="222">
                <a:solidFill>
                  <a:srgbClr val="000000"/>
                </a:solidFill>
                <a:latin typeface="Montserrat Light"/>
                <a:ea typeface="Montserrat Light"/>
                <a:cs typeface="Montserrat Light"/>
                <a:sym typeface="Montserrat Light"/>
              </a:rPr>
              <a:t>    c.first_name, ROUND(SUM(i.total)) AS Total_spent</a:t>
            </a:r>
          </a:p>
          <a:p>
            <a:pPr algn="l">
              <a:lnSpc>
                <a:spcPts val="3138"/>
              </a:lnSpc>
            </a:pPr>
            <a:r>
              <a:rPr lang="en-US" sz="2274" spc="222">
                <a:solidFill>
                  <a:srgbClr val="000000"/>
                </a:solidFill>
                <a:latin typeface="Montserrat Light"/>
                <a:ea typeface="Montserrat Light"/>
                <a:cs typeface="Montserrat Light"/>
                <a:sym typeface="Montserrat Light"/>
              </a:rPr>
              <a:t>FROM</a:t>
            </a:r>
          </a:p>
          <a:p>
            <a:pPr algn="l">
              <a:lnSpc>
                <a:spcPts val="3138"/>
              </a:lnSpc>
            </a:pPr>
            <a:r>
              <a:rPr lang="en-US" sz="2274" spc="222">
                <a:solidFill>
                  <a:srgbClr val="000000"/>
                </a:solidFill>
                <a:latin typeface="Montserrat Light"/>
                <a:ea typeface="Montserrat Light"/>
                <a:cs typeface="Montserrat Light"/>
                <a:sym typeface="Montserrat Light"/>
              </a:rPr>
              <a:t>    invoice AS i</a:t>
            </a:r>
          </a:p>
          <a:p>
            <a:pPr algn="l">
              <a:lnSpc>
                <a:spcPts val="3138"/>
              </a:lnSpc>
            </a:pPr>
            <a:r>
              <a:rPr lang="en-US" sz="2274" spc="222">
                <a:solidFill>
                  <a:srgbClr val="000000"/>
                </a:solidFill>
                <a:latin typeface="Montserrat Light"/>
                <a:ea typeface="Montserrat Light"/>
                <a:cs typeface="Montserrat Light"/>
                <a:sym typeface="Montserrat Light"/>
              </a:rPr>
              <a:t>        INNER JOIN</a:t>
            </a:r>
          </a:p>
          <a:p>
            <a:pPr algn="l">
              <a:lnSpc>
                <a:spcPts val="3138"/>
              </a:lnSpc>
            </a:pPr>
            <a:r>
              <a:rPr lang="en-US" sz="2274" spc="222">
                <a:solidFill>
                  <a:srgbClr val="000000"/>
                </a:solidFill>
                <a:latin typeface="Montserrat Light"/>
                <a:ea typeface="Montserrat Light"/>
                <a:cs typeface="Montserrat Light"/>
                <a:sym typeface="Montserrat Light"/>
              </a:rPr>
              <a:t>    customer AS c ON i.customer_id = c.customer_id</a:t>
            </a:r>
          </a:p>
          <a:p>
            <a:pPr algn="l">
              <a:lnSpc>
                <a:spcPts val="3138"/>
              </a:lnSpc>
            </a:pPr>
            <a:r>
              <a:rPr lang="en-US" sz="2274" spc="222">
                <a:solidFill>
                  <a:srgbClr val="000000"/>
                </a:solidFill>
                <a:latin typeface="Montserrat Light"/>
                <a:ea typeface="Montserrat Light"/>
                <a:cs typeface="Montserrat Light"/>
                <a:sym typeface="Montserrat Light"/>
              </a:rPr>
              <a:t>GROUP BY c.first_name</a:t>
            </a:r>
          </a:p>
          <a:p>
            <a:pPr algn="l">
              <a:lnSpc>
                <a:spcPts val="3138"/>
              </a:lnSpc>
            </a:pPr>
            <a:r>
              <a:rPr lang="en-US" sz="2274" spc="222">
                <a:solidFill>
                  <a:srgbClr val="000000"/>
                </a:solidFill>
                <a:latin typeface="Montserrat Light"/>
                <a:ea typeface="Montserrat Light"/>
                <a:cs typeface="Montserrat Light"/>
                <a:sym typeface="Montserrat Light"/>
              </a:rPr>
              <a:t>ORDER BY Total_spent DESC</a:t>
            </a:r>
          </a:p>
          <a:p>
            <a:pPr algn="l">
              <a:lnSpc>
                <a:spcPts val="3138"/>
              </a:lnSpc>
            </a:pPr>
            <a:r>
              <a:rPr lang="en-US" sz="2274" spc="222">
                <a:solidFill>
                  <a:srgbClr val="000000"/>
                </a:solidFill>
                <a:latin typeface="Montserrat Light"/>
                <a:ea typeface="Montserrat Light"/>
                <a:cs typeface="Montserrat Light"/>
                <a:sym typeface="Montserrat Light"/>
              </a:rPr>
              <a:t>LIMIT 5;</a:t>
            </a:r>
          </a:p>
          <a:p>
            <a:pPr algn="l">
              <a:lnSpc>
                <a:spcPts val="313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737435" y="274093"/>
            <a:ext cx="9188830" cy="3600960"/>
            <a:chOff x="0" y="0"/>
            <a:chExt cx="1502130" cy="588662"/>
          </a:xfrm>
        </p:grpSpPr>
        <p:sp>
          <p:nvSpPr>
            <p:cNvPr name="Freeform 4" id="4"/>
            <p:cNvSpPr/>
            <p:nvPr/>
          </p:nvSpPr>
          <p:spPr>
            <a:xfrm flipH="false" flipV="false" rot="0">
              <a:off x="0" y="0"/>
              <a:ext cx="1502131" cy="588662"/>
            </a:xfrm>
            <a:custGeom>
              <a:avLst/>
              <a:gdLst/>
              <a:ahLst/>
              <a:cxnLst/>
              <a:rect r="r" b="b" t="t" l="l"/>
              <a:pathLst>
                <a:path h="588662" w="1502131">
                  <a:moveTo>
                    <a:pt x="1502131" y="294331"/>
                  </a:moveTo>
                  <a:lnTo>
                    <a:pt x="1298931" y="588662"/>
                  </a:lnTo>
                  <a:lnTo>
                    <a:pt x="203200" y="588662"/>
                  </a:lnTo>
                  <a:lnTo>
                    <a:pt x="0" y="294331"/>
                  </a:lnTo>
                  <a:lnTo>
                    <a:pt x="203200" y="0"/>
                  </a:lnTo>
                  <a:lnTo>
                    <a:pt x="1298931" y="0"/>
                  </a:lnTo>
                  <a:lnTo>
                    <a:pt x="1502131" y="294331"/>
                  </a:lnTo>
                  <a:close/>
                </a:path>
              </a:pathLst>
            </a:custGeom>
            <a:solidFill>
              <a:srgbClr val="FFFFFF"/>
            </a:solidFill>
            <a:ln w="161925" cap="sq">
              <a:solidFill>
                <a:srgbClr val="000000"/>
              </a:solidFill>
              <a:prstDash val="solid"/>
              <a:miter/>
            </a:ln>
          </p:spPr>
        </p:sp>
        <p:sp>
          <p:nvSpPr>
            <p:cNvPr name="TextBox 5" id="5"/>
            <p:cNvSpPr txBox="true"/>
            <p:nvPr/>
          </p:nvSpPr>
          <p:spPr>
            <a:xfrm>
              <a:off x="114300" y="-19050"/>
              <a:ext cx="1273530" cy="60771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sp>
        <p:nvSpPr>
          <p:cNvPr name="TextBox 7" id="7"/>
          <p:cNvSpPr txBox="true"/>
          <p:nvPr/>
        </p:nvSpPr>
        <p:spPr>
          <a:xfrm rot="0">
            <a:off x="2083105" y="628376"/>
            <a:ext cx="7238899" cy="1715452"/>
          </a:xfrm>
          <a:prstGeom prst="rect">
            <a:avLst/>
          </a:prstGeom>
        </p:spPr>
        <p:txBody>
          <a:bodyPr anchor="t" rtlCol="false" tIns="0" lIns="0" bIns="0" rIns="0">
            <a:spAutoFit/>
          </a:bodyPr>
          <a:lstStyle/>
          <a:p>
            <a:pPr algn="ctr" marL="0" indent="0" lvl="0">
              <a:lnSpc>
                <a:spcPts val="6842"/>
              </a:lnSpc>
              <a:spcBef>
                <a:spcPct val="0"/>
              </a:spcBef>
            </a:pPr>
            <a:r>
              <a:rPr lang="en-US" sz="4958" spc="173">
                <a:solidFill>
                  <a:srgbClr val="010101"/>
                </a:solidFill>
                <a:latin typeface="Archivo Black"/>
                <a:ea typeface="Archivo Black"/>
                <a:cs typeface="Archivo Black"/>
                <a:sym typeface="Archivo Black"/>
              </a:rPr>
              <a:t>QUESTION SET 2 - MODERATE</a:t>
            </a:r>
          </a:p>
        </p:txBody>
      </p:sp>
      <p:grpSp>
        <p:nvGrpSpPr>
          <p:cNvPr name="Group 8" id="8"/>
          <p:cNvGrpSpPr/>
          <p:nvPr/>
        </p:nvGrpSpPr>
        <p:grpSpPr>
          <a:xfrm rot="0">
            <a:off x="1989158" y="4268927"/>
            <a:ext cx="11127279" cy="5317182"/>
            <a:chOff x="0" y="0"/>
            <a:chExt cx="3798135" cy="1814943"/>
          </a:xfrm>
        </p:grpSpPr>
        <p:sp>
          <p:nvSpPr>
            <p:cNvPr name="Freeform 9" id="9"/>
            <p:cNvSpPr/>
            <p:nvPr/>
          </p:nvSpPr>
          <p:spPr>
            <a:xfrm flipH="false" flipV="false" rot="0">
              <a:off x="0" y="0"/>
              <a:ext cx="3798135" cy="1814943"/>
            </a:xfrm>
            <a:custGeom>
              <a:avLst/>
              <a:gdLst/>
              <a:ahLst/>
              <a:cxnLst/>
              <a:rect r="r" b="b" t="t" l="l"/>
              <a:pathLst>
                <a:path h="1814943" w="3798135">
                  <a:moveTo>
                    <a:pt x="7653" y="0"/>
                  </a:moveTo>
                  <a:lnTo>
                    <a:pt x="3790481" y="0"/>
                  </a:lnTo>
                  <a:cubicBezTo>
                    <a:pt x="3794708" y="0"/>
                    <a:pt x="3798135" y="3427"/>
                    <a:pt x="3798135" y="7653"/>
                  </a:cubicBezTo>
                  <a:lnTo>
                    <a:pt x="3798135" y="1807289"/>
                  </a:lnTo>
                  <a:cubicBezTo>
                    <a:pt x="3798135" y="1809319"/>
                    <a:pt x="3797329" y="1811266"/>
                    <a:pt x="3795893" y="1812701"/>
                  </a:cubicBezTo>
                  <a:cubicBezTo>
                    <a:pt x="3794458" y="1814137"/>
                    <a:pt x="3792511" y="1814943"/>
                    <a:pt x="3790481" y="1814943"/>
                  </a:cubicBezTo>
                  <a:lnTo>
                    <a:pt x="7653" y="1814943"/>
                  </a:lnTo>
                  <a:cubicBezTo>
                    <a:pt x="3427" y="1814943"/>
                    <a:pt x="0" y="1811516"/>
                    <a:pt x="0" y="1807289"/>
                  </a:cubicBezTo>
                  <a:lnTo>
                    <a:pt x="0" y="7653"/>
                  </a:lnTo>
                  <a:cubicBezTo>
                    <a:pt x="0" y="3427"/>
                    <a:pt x="3427" y="0"/>
                    <a:pt x="7653" y="0"/>
                  </a:cubicBezTo>
                  <a:close/>
                </a:path>
              </a:pathLst>
            </a:custGeom>
            <a:solidFill>
              <a:srgbClr val="131211"/>
            </a:solidFill>
          </p:spPr>
        </p:sp>
        <p:sp>
          <p:nvSpPr>
            <p:cNvPr name="TextBox 10" id="10"/>
            <p:cNvSpPr txBox="true"/>
            <p:nvPr/>
          </p:nvSpPr>
          <p:spPr>
            <a:xfrm>
              <a:off x="0" y="-19050"/>
              <a:ext cx="3798135" cy="1833993"/>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2690453" y="4667217"/>
            <a:ext cx="10049342" cy="4791461"/>
          </a:xfrm>
          <a:prstGeom prst="rect">
            <a:avLst/>
          </a:prstGeom>
        </p:spPr>
        <p:txBody>
          <a:bodyPr anchor="t" rtlCol="false" tIns="0" lIns="0" bIns="0" rIns="0">
            <a:spAutoFit/>
          </a:bodyPr>
          <a:lstStyle/>
          <a:p>
            <a:pPr algn="ctr">
              <a:lnSpc>
                <a:spcPts val="2851"/>
              </a:lnSpc>
            </a:pPr>
            <a:r>
              <a:rPr lang="en-US" sz="2066" spc="202">
                <a:solidFill>
                  <a:srgbClr val="F2F4F5"/>
                </a:solidFill>
                <a:latin typeface="Montserrat Light Bold"/>
                <a:ea typeface="Montserrat Light Bold"/>
                <a:cs typeface="Montserrat Light Bold"/>
                <a:sym typeface="Montserrat Light Bold"/>
              </a:rPr>
              <a:t>Q1: Write query to return the email, first name, last name, &amp; Genre of all Rock Music listeners. Return your list ordered alphabetically by email starting with A.</a:t>
            </a:r>
          </a:p>
          <a:p>
            <a:pPr algn="ctr">
              <a:lnSpc>
                <a:spcPts val="2851"/>
              </a:lnSpc>
            </a:pPr>
          </a:p>
          <a:p>
            <a:pPr algn="ctr">
              <a:lnSpc>
                <a:spcPts val="2851"/>
              </a:lnSpc>
            </a:pPr>
            <a:r>
              <a:rPr lang="en-US" sz="2066" spc="202">
                <a:solidFill>
                  <a:srgbClr val="F2F4F5"/>
                </a:solidFill>
                <a:latin typeface="Montserrat Light Bold"/>
                <a:ea typeface="Montserrat Light Bold"/>
                <a:cs typeface="Montserrat Light Bold"/>
                <a:sym typeface="Montserrat Light Bold"/>
              </a:rPr>
              <a:t>Q2: Let's invite the artists who have written the most rock music in our dataset. Write a query that returns the Artist name and total track count of the top 10 rock bands.</a:t>
            </a:r>
          </a:p>
          <a:p>
            <a:pPr algn="ctr">
              <a:lnSpc>
                <a:spcPts val="2851"/>
              </a:lnSpc>
            </a:pPr>
          </a:p>
          <a:p>
            <a:pPr algn="ctr">
              <a:lnSpc>
                <a:spcPts val="2851"/>
              </a:lnSpc>
            </a:pPr>
            <a:r>
              <a:rPr lang="en-US" sz="2066" spc="202">
                <a:solidFill>
                  <a:srgbClr val="F2F4F5"/>
                </a:solidFill>
                <a:latin typeface="Montserrat Light Bold"/>
                <a:ea typeface="Montserrat Light Bold"/>
                <a:cs typeface="Montserrat Light Bold"/>
                <a:sym typeface="Montserrat Light Bold"/>
              </a:rPr>
              <a:t>Q3: Return all the track names that have a song length longer than the average song length. Return the Name and Milliseconds for each track. Order by the song length with the longest songs listed first.</a:t>
            </a:r>
          </a:p>
          <a:p>
            <a:pPr algn="ctr">
              <a:lnSpc>
                <a:spcPts val="2851"/>
              </a:lnSpc>
            </a:pPr>
          </a:p>
        </p:txBody>
      </p:sp>
      <p:sp>
        <p:nvSpPr>
          <p:cNvPr name="Freeform 12" id="12"/>
          <p:cNvSpPr/>
          <p:nvPr/>
        </p:nvSpPr>
        <p:spPr>
          <a:xfrm flipH="false" flipV="false" rot="0">
            <a:off x="1556368" y="1562302"/>
            <a:ext cx="1615341" cy="1642213"/>
          </a:xfrm>
          <a:custGeom>
            <a:avLst/>
            <a:gdLst/>
            <a:ahLst/>
            <a:cxnLst/>
            <a:rect r="r" b="b" t="t" l="l"/>
            <a:pathLst>
              <a:path h="1642213" w="1615341">
                <a:moveTo>
                  <a:pt x="0" y="0"/>
                </a:moveTo>
                <a:lnTo>
                  <a:pt x="1615341" y="0"/>
                </a:lnTo>
                <a:lnTo>
                  <a:pt x="1615341" y="1642213"/>
                </a:lnTo>
                <a:lnTo>
                  <a:pt x="0" y="16422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410190" cy="10031787"/>
          </a:xfrm>
          <a:custGeom>
            <a:avLst/>
            <a:gdLst/>
            <a:ahLst/>
            <a:cxnLst/>
            <a:rect r="r" b="b" t="t" l="l"/>
            <a:pathLst>
              <a:path h="10031787" w="4410190">
                <a:moveTo>
                  <a:pt x="0" y="0"/>
                </a:moveTo>
                <a:lnTo>
                  <a:pt x="4410190" y="0"/>
                </a:lnTo>
                <a:lnTo>
                  <a:pt x="4410190" y="10031787"/>
                </a:lnTo>
                <a:lnTo>
                  <a:pt x="0" y="10031787"/>
                </a:lnTo>
                <a:lnTo>
                  <a:pt x="0" y="0"/>
                </a:lnTo>
                <a:close/>
              </a:path>
            </a:pathLst>
          </a:custGeom>
          <a:blipFill>
            <a:blip r:embed="rId3"/>
            <a:stretch>
              <a:fillRect l="-174228" t="0" r="-71300" b="-1204"/>
            </a:stretch>
          </a:blipFill>
        </p:spPr>
      </p:sp>
      <p:sp>
        <p:nvSpPr>
          <p:cNvPr name="TextBox 7" id="7"/>
          <p:cNvSpPr txBox="true"/>
          <p:nvPr/>
        </p:nvSpPr>
        <p:spPr>
          <a:xfrm rot="0">
            <a:off x="5631986" y="185753"/>
            <a:ext cx="12461400" cy="1195570"/>
          </a:xfrm>
          <a:prstGeom prst="rect">
            <a:avLst/>
          </a:prstGeom>
        </p:spPr>
        <p:txBody>
          <a:bodyPr anchor="t" rtlCol="false" tIns="0" lIns="0" bIns="0" rIns="0">
            <a:spAutoFit/>
          </a:bodyPr>
          <a:lstStyle/>
          <a:p>
            <a:pPr algn="l" marL="0" indent="0" lvl="0">
              <a:lnSpc>
                <a:spcPts val="3151"/>
              </a:lnSpc>
              <a:spcBef>
                <a:spcPct val="0"/>
              </a:spcBef>
            </a:pPr>
            <a:r>
              <a:rPr lang="en-US" sz="2283" spc="79">
                <a:solidFill>
                  <a:srgbClr val="010101"/>
                </a:solidFill>
                <a:latin typeface="Archivo Black"/>
                <a:ea typeface="Archivo Black"/>
                <a:cs typeface="Archivo Black"/>
                <a:sym typeface="Archivo Black"/>
              </a:rPr>
              <a:t>Q1: WRITE QUERY TO RETURN THE EMAIL, FIRST NAME, LAST NAME, &amp; GENRE OF ALL ROCK MUSIC LISTENERS. RETURN YOUR LIST ORDERED ALPHABETICALLY BY EMAIL STARTING WITH A.</a:t>
            </a:r>
          </a:p>
        </p:txBody>
      </p:sp>
      <p:sp>
        <p:nvSpPr>
          <p:cNvPr name="TextBox 8" id="8"/>
          <p:cNvSpPr txBox="true"/>
          <p:nvPr/>
        </p:nvSpPr>
        <p:spPr>
          <a:xfrm rot="0">
            <a:off x="5631986" y="1626187"/>
            <a:ext cx="11199359" cy="4559859"/>
          </a:xfrm>
          <a:prstGeom prst="rect">
            <a:avLst/>
          </a:prstGeom>
        </p:spPr>
        <p:txBody>
          <a:bodyPr anchor="t" rtlCol="false" tIns="0" lIns="0" bIns="0" rIns="0">
            <a:spAutoFit/>
          </a:bodyPr>
          <a:lstStyle/>
          <a:p>
            <a:pPr algn="l">
              <a:lnSpc>
                <a:spcPts val="3032"/>
              </a:lnSpc>
            </a:pPr>
            <a:r>
              <a:rPr lang="en-US" sz="2197" spc="215">
                <a:solidFill>
                  <a:srgbClr val="000000"/>
                </a:solidFill>
                <a:latin typeface="Montserrat Light"/>
                <a:ea typeface="Montserrat Light"/>
                <a:cs typeface="Montserrat Light"/>
                <a:sym typeface="Montserrat Light"/>
              </a:rPr>
              <a:t>This query retrieves and lists the distinct first names and last names of customers who have purchased at least one track classified under the 'Rock' genre. The list is ordered alphabetically by the customers' email addresses.</a:t>
            </a:r>
          </a:p>
          <a:p>
            <a:pPr algn="l">
              <a:lnSpc>
                <a:spcPts val="3032"/>
              </a:lnSpc>
            </a:pPr>
          </a:p>
          <a:p>
            <a:pPr algn="l" marL="474499" indent="-237249" lvl="1">
              <a:lnSpc>
                <a:spcPts val="3032"/>
              </a:lnSpc>
              <a:buFont typeface="Arial"/>
              <a:buChar char="•"/>
            </a:pPr>
            <a:r>
              <a:rPr lang="en-US" sz="2197" spc="215">
                <a:solidFill>
                  <a:srgbClr val="000000"/>
                </a:solidFill>
                <a:latin typeface="Montserrat Light"/>
                <a:ea typeface="Montserrat Light"/>
                <a:cs typeface="Montserrat Light"/>
                <a:sym typeface="Montserrat Light"/>
              </a:rPr>
              <a:t>Distinct Names: Each customer's first name and last name are listed only once in the result set.</a:t>
            </a:r>
          </a:p>
          <a:p>
            <a:pPr algn="l" marL="474499" indent="-237249" lvl="1">
              <a:lnSpc>
                <a:spcPts val="3032"/>
              </a:lnSpc>
              <a:buFont typeface="Arial"/>
              <a:buChar char="•"/>
            </a:pPr>
            <a:r>
              <a:rPr lang="en-US" sz="2197" spc="215">
                <a:solidFill>
                  <a:srgbClr val="000000"/>
                </a:solidFill>
                <a:latin typeface="Montserrat Light"/>
                <a:ea typeface="Montserrat Light"/>
                <a:cs typeface="Montserrat Light"/>
                <a:sym typeface="Montserrat Light"/>
              </a:rPr>
              <a:t>Filtered by Genre: Only customers who have purchased tracks categorized as 'Rock' are included.</a:t>
            </a:r>
          </a:p>
          <a:p>
            <a:pPr algn="l" marL="474499" indent="-237249" lvl="1">
              <a:lnSpc>
                <a:spcPts val="3032"/>
              </a:lnSpc>
              <a:buFont typeface="Arial"/>
              <a:buChar char="•"/>
            </a:pPr>
            <a:r>
              <a:rPr lang="en-US" sz="2197" spc="215">
                <a:solidFill>
                  <a:srgbClr val="000000"/>
                </a:solidFill>
                <a:latin typeface="Montserrat Light"/>
                <a:ea typeface="Montserrat Light"/>
                <a:cs typeface="Montserrat Light"/>
                <a:sym typeface="Montserrat Light"/>
              </a:rPr>
              <a:t>Ordered by Email: Customers are listed in ascending order based on their email addresses.</a:t>
            </a:r>
          </a:p>
          <a:p>
            <a:pPr algn="l">
              <a:lnSpc>
                <a:spcPts val="3032"/>
              </a:lnSpc>
            </a:pPr>
          </a:p>
        </p:txBody>
      </p:sp>
      <p:sp>
        <p:nvSpPr>
          <p:cNvPr name="TextBox 9" id="9"/>
          <p:cNvSpPr txBox="true"/>
          <p:nvPr/>
        </p:nvSpPr>
        <p:spPr>
          <a:xfrm rot="0">
            <a:off x="5631986" y="6157471"/>
            <a:ext cx="10712809" cy="3881844"/>
          </a:xfrm>
          <a:prstGeom prst="rect">
            <a:avLst/>
          </a:prstGeom>
        </p:spPr>
        <p:txBody>
          <a:bodyPr anchor="t" rtlCol="false" tIns="0" lIns="0" bIns="0" rIns="0">
            <a:spAutoFit/>
          </a:bodyPr>
          <a:lstStyle/>
          <a:p>
            <a:pPr algn="just">
              <a:lnSpc>
                <a:spcPts val="2753"/>
              </a:lnSpc>
            </a:pPr>
            <a:r>
              <a:rPr lang="en-US" sz="1995" spc="195">
                <a:solidFill>
                  <a:srgbClr val="000000"/>
                </a:solidFill>
                <a:latin typeface="Montserrat Light"/>
                <a:ea typeface="Montserrat Light"/>
                <a:cs typeface="Montserrat Light"/>
                <a:sym typeface="Montserrat Light"/>
              </a:rPr>
              <a:t>SELECT </a:t>
            </a:r>
          </a:p>
          <a:p>
            <a:pPr algn="just">
              <a:lnSpc>
                <a:spcPts val="2753"/>
              </a:lnSpc>
            </a:pPr>
            <a:r>
              <a:rPr lang="en-US" sz="1995" spc="195">
                <a:solidFill>
                  <a:srgbClr val="000000"/>
                </a:solidFill>
                <a:latin typeface="Montserrat Light"/>
                <a:ea typeface="Montserrat Light"/>
                <a:cs typeface="Montserrat Light"/>
                <a:sym typeface="Montserrat Light"/>
              </a:rPr>
              <a:t>    c.first_name, c.last_name, c.email, g.name</a:t>
            </a:r>
          </a:p>
          <a:p>
            <a:pPr algn="just">
              <a:lnSpc>
                <a:spcPts val="2753"/>
              </a:lnSpc>
            </a:pPr>
            <a:r>
              <a:rPr lang="en-US" sz="1995" spc="195">
                <a:solidFill>
                  <a:srgbClr val="000000"/>
                </a:solidFill>
                <a:latin typeface="Montserrat Light"/>
                <a:ea typeface="Montserrat Light"/>
                <a:cs typeface="Montserrat Light"/>
                <a:sym typeface="Montserrat Light"/>
              </a:rPr>
              <a:t>FROM customer AS c</a:t>
            </a:r>
          </a:p>
          <a:p>
            <a:pPr algn="just">
              <a:lnSpc>
                <a:spcPts val="2753"/>
              </a:lnSpc>
            </a:pPr>
            <a:r>
              <a:rPr lang="en-US" sz="1995" spc="195">
                <a:solidFill>
                  <a:srgbClr val="000000"/>
                </a:solidFill>
                <a:latin typeface="Montserrat Light"/>
                <a:ea typeface="Montserrat Light"/>
                <a:cs typeface="Montserrat Light"/>
                <a:sym typeface="Montserrat Light"/>
              </a:rPr>
              <a:t>        INNER JOIN</a:t>
            </a:r>
          </a:p>
          <a:p>
            <a:pPr algn="just">
              <a:lnSpc>
                <a:spcPts val="2753"/>
              </a:lnSpc>
            </a:pPr>
            <a:r>
              <a:rPr lang="en-US" sz="1995" spc="195">
                <a:solidFill>
                  <a:srgbClr val="000000"/>
                </a:solidFill>
                <a:latin typeface="Montserrat Light"/>
                <a:ea typeface="Montserrat Light"/>
                <a:cs typeface="Montserrat Light"/>
                <a:sym typeface="Montserrat Light"/>
              </a:rPr>
              <a:t>    invoice AS i ON c.customer_id = i.customer_id</a:t>
            </a:r>
          </a:p>
          <a:p>
            <a:pPr algn="just">
              <a:lnSpc>
                <a:spcPts val="2753"/>
              </a:lnSpc>
            </a:pPr>
            <a:r>
              <a:rPr lang="en-US" sz="1995" spc="195">
                <a:solidFill>
                  <a:srgbClr val="000000"/>
                </a:solidFill>
                <a:latin typeface="Montserrat Light"/>
                <a:ea typeface="Montserrat Light"/>
                <a:cs typeface="Montserrat Light"/>
                <a:sym typeface="Montserrat Light"/>
              </a:rPr>
              <a:t>        INNER JOIN</a:t>
            </a:r>
          </a:p>
          <a:p>
            <a:pPr algn="just">
              <a:lnSpc>
                <a:spcPts val="2753"/>
              </a:lnSpc>
            </a:pPr>
            <a:r>
              <a:rPr lang="en-US" sz="1995" spc="195">
                <a:solidFill>
                  <a:srgbClr val="000000"/>
                </a:solidFill>
                <a:latin typeface="Montserrat Light"/>
                <a:ea typeface="Montserrat Light"/>
                <a:cs typeface="Montserrat Light"/>
                <a:sym typeface="Montserrat Light"/>
              </a:rPr>
              <a:t>    invoice_line AS il ON i.invoice_id = il.invoice_id</a:t>
            </a:r>
          </a:p>
          <a:p>
            <a:pPr algn="just">
              <a:lnSpc>
                <a:spcPts val="2753"/>
              </a:lnSpc>
            </a:pPr>
            <a:r>
              <a:rPr lang="en-US" sz="1995" spc="195">
                <a:solidFill>
                  <a:srgbClr val="000000"/>
                </a:solidFill>
                <a:latin typeface="Montserrat Light"/>
                <a:ea typeface="Montserrat Light"/>
                <a:cs typeface="Montserrat Light"/>
                <a:sym typeface="Montserrat Light"/>
              </a:rPr>
              <a:t>        INNER JOIN</a:t>
            </a:r>
          </a:p>
          <a:p>
            <a:pPr algn="just">
              <a:lnSpc>
                <a:spcPts val="2753"/>
              </a:lnSpc>
            </a:pPr>
            <a:r>
              <a:rPr lang="en-US" sz="1995" spc="195">
                <a:solidFill>
                  <a:srgbClr val="000000"/>
                </a:solidFill>
                <a:latin typeface="Montserrat Light"/>
                <a:ea typeface="Montserrat Light"/>
                <a:cs typeface="Montserrat Light"/>
                <a:sym typeface="Montserrat Light"/>
              </a:rPr>
              <a:t>    track AS t ON il.track_id = t.track_id</a:t>
            </a:r>
          </a:p>
          <a:p>
            <a:pPr algn="just">
              <a:lnSpc>
                <a:spcPts val="2753"/>
              </a:lnSpc>
            </a:pPr>
            <a:r>
              <a:rPr lang="en-US" sz="1995" spc="195">
                <a:solidFill>
                  <a:srgbClr val="000000"/>
                </a:solidFill>
                <a:latin typeface="Montserrat Light"/>
                <a:ea typeface="Montserrat Light"/>
                <a:cs typeface="Montserrat Light"/>
                <a:sym typeface="Montserrat Light"/>
              </a:rPr>
              <a:t>        INNER JOIN genre AS g ON t.genre_id = g.genre_id WHERE  g.name = 'Rock' ORDER BY c.email;</a:t>
            </a:r>
          </a:p>
          <a:p>
            <a:pPr algn="just">
              <a:lnSpc>
                <a:spcPts val="286"/>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DAGJamWpFMM</dc:identifier>
  <dcterms:modified xsi:type="dcterms:W3CDTF">2011-08-01T06:04:30Z</dcterms:modified>
  <cp:revision>1</cp:revision>
  <dc:title>Music Project</dc:title>
</cp:coreProperties>
</file>